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390" r:id="rId2"/>
    <p:sldId id="663" r:id="rId3"/>
    <p:sldId id="673" r:id="rId4"/>
    <p:sldId id="691" r:id="rId5"/>
    <p:sldId id="676" r:id="rId6"/>
    <p:sldId id="694" r:id="rId7"/>
    <p:sldId id="665" r:id="rId8"/>
    <p:sldId id="743" r:id="rId9"/>
    <p:sldId id="678" r:id="rId10"/>
    <p:sldId id="666" r:id="rId11"/>
    <p:sldId id="679" r:id="rId12"/>
    <p:sldId id="724" r:id="rId13"/>
    <p:sldId id="725" r:id="rId14"/>
    <p:sldId id="726" r:id="rId15"/>
    <p:sldId id="700" r:id="rId16"/>
    <p:sldId id="703" r:id="rId17"/>
    <p:sldId id="714" r:id="rId18"/>
    <p:sldId id="715" r:id="rId19"/>
    <p:sldId id="704" r:id="rId20"/>
    <p:sldId id="705" r:id="rId21"/>
    <p:sldId id="716" r:id="rId22"/>
    <p:sldId id="706" r:id="rId23"/>
    <p:sldId id="717" r:id="rId24"/>
    <p:sldId id="741" r:id="rId25"/>
    <p:sldId id="742" r:id="rId26"/>
    <p:sldId id="668" r:id="rId27"/>
    <p:sldId id="688" r:id="rId28"/>
    <p:sldId id="727" r:id="rId29"/>
    <p:sldId id="669" r:id="rId30"/>
    <p:sldId id="670" r:id="rId31"/>
    <p:sldId id="684" r:id="rId32"/>
    <p:sldId id="728" r:id="rId33"/>
    <p:sldId id="699" r:id="rId34"/>
    <p:sldId id="685" r:id="rId35"/>
    <p:sldId id="698" r:id="rId36"/>
    <p:sldId id="686" r:id="rId37"/>
    <p:sldId id="722" r:id="rId38"/>
    <p:sldId id="683" r:id="rId39"/>
    <p:sldId id="719" r:id="rId40"/>
    <p:sldId id="720" r:id="rId41"/>
    <p:sldId id="721" r:id="rId42"/>
    <p:sldId id="687" r:id="rId43"/>
    <p:sldId id="693" r:id="rId44"/>
    <p:sldId id="695" r:id="rId45"/>
    <p:sldId id="697" r:id="rId46"/>
    <p:sldId id="526" r:id="rId47"/>
    <p:sldId id="710" r:id="rId48"/>
    <p:sldId id="740" r:id="rId49"/>
    <p:sldId id="718" r:id="rId50"/>
    <p:sldId id="730" r:id="rId51"/>
    <p:sldId id="737" r:id="rId52"/>
    <p:sldId id="738" r:id="rId53"/>
    <p:sldId id="731" r:id="rId54"/>
    <p:sldId id="739" r:id="rId55"/>
    <p:sldId id="723" r:id="rId56"/>
    <p:sldId id="709" r:id="rId57"/>
    <p:sldId id="701" r:id="rId58"/>
    <p:sldId id="736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227" autoAdjust="0"/>
  </p:normalViewPr>
  <p:slideViewPr>
    <p:cSldViewPr snapToGrid="0" snapToObjects="1">
      <p:cViewPr>
        <p:scale>
          <a:sx n="90" d="100"/>
          <a:sy n="90" d="100"/>
        </p:scale>
        <p:origin x="-1848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7A19-6ADD-834D-ACCC-1F6DFBE00196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55B5-9361-0B49-BB94-BB53AF51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22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22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438231"/>
            <a:ext cx="9058594" cy="20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EB0000"/>
                </a:solidFill>
                <a:latin typeface="Calibri"/>
                <a:cs typeface="Calibri"/>
              </a:rPr>
              <a:t>Limitations for Quantum PCPs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5" y="2906889"/>
            <a:ext cx="8477250" cy="3951111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3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3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33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University College London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200" dirty="0" smtClean="0">
                <a:latin typeface="Calibri"/>
                <a:cs typeface="Calibri"/>
              </a:rPr>
              <a:t>Based on joint work arXiv:1310.0017 with</a:t>
            </a:r>
          </a:p>
          <a:p>
            <a:pPr marL="0" indent="0" algn="ctr">
              <a:buNone/>
            </a:pPr>
            <a:r>
              <a:rPr lang="en-GB" sz="3300" dirty="0" smtClean="0">
                <a:solidFill>
                  <a:srgbClr val="000090"/>
                </a:solidFill>
                <a:cs typeface="Calibri"/>
              </a:rPr>
              <a:t>Aram Harrow</a:t>
            </a:r>
            <a:endParaRPr lang="en-US" sz="3300" dirty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MIT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900" dirty="0">
              <a:solidFill>
                <a:srgbClr val="000090"/>
              </a:solidFill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900" dirty="0" smtClean="0">
                <a:latin typeface="Calibri"/>
                <a:cs typeface="Calibri"/>
              </a:rPr>
              <a:t>CEQIP 2014</a:t>
            </a:r>
            <a:endParaRPr lang="en-US" sz="29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PCP?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93" y="1483989"/>
            <a:ext cx="855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The Quantum PCP conjecture: </a:t>
            </a:r>
            <a:r>
              <a:rPr lang="en-US" sz="2500" dirty="0" smtClean="0"/>
              <a:t>There is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err="1" smtClean="0"/>
              <a:t>s.t.</a:t>
            </a:r>
            <a:r>
              <a:rPr lang="en-US" sz="2500" dirty="0" smtClean="0"/>
              <a:t> the following problem is QMA-complete: Given</a:t>
            </a:r>
            <a:r>
              <a:rPr lang="en-US" sz="2500" dirty="0" smtClean="0">
                <a:solidFill>
                  <a:srgbClr val="FF0000"/>
                </a:solidFill>
              </a:rPr>
              <a:t> (2, 2, n, m)</a:t>
            </a:r>
            <a:r>
              <a:rPr lang="en-US" sz="2500" dirty="0" smtClean="0"/>
              <a:t>-</a:t>
            </a:r>
            <a:r>
              <a:rPr lang="en-US" sz="2500" dirty="0" err="1" smtClean="0"/>
              <a:t>qcsp</a:t>
            </a:r>
            <a:r>
              <a:rPr lang="en-US" sz="2500" dirty="0" smtClean="0"/>
              <a:t> </a:t>
            </a:r>
            <a:r>
              <a:rPr lang="en-US" sz="2500" i="1" dirty="0" smtClean="0">
                <a:solidFill>
                  <a:srgbClr val="FF0000"/>
                </a:solidFill>
              </a:rPr>
              <a:t>H</a:t>
            </a:r>
            <a:r>
              <a:rPr lang="en-US" sz="2500" dirty="0" smtClean="0"/>
              <a:t> determine whether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500" dirty="0" smtClean="0"/>
              <a:t>                             (</a:t>
            </a:r>
            <a:r>
              <a:rPr lang="en-US" sz="2500" dirty="0" err="1" smtClean="0"/>
              <a:t>i</a:t>
            </a:r>
            <a:r>
              <a:rPr lang="en-US" sz="2500" dirty="0" smtClean="0"/>
              <a:t>)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i="1" dirty="0" smtClean="0">
                <a:solidFill>
                  <a:srgbClr val="FF0000"/>
                </a:solidFill>
              </a:rPr>
              <a:t>H</a:t>
            </a:r>
            <a:r>
              <a:rPr lang="en-US" sz="2500" dirty="0" smtClean="0">
                <a:solidFill>
                  <a:srgbClr val="FF0000"/>
                </a:solidFill>
              </a:rPr>
              <a:t>)=0     </a:t>
            </a:r>
            <a:r>
              <a:rPr lang="en-US" sz="2500" dirty="0" smtClean="0"/>
              <a:t>or     (ii)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i="1" dirty="0" smtClean="0">
                <a:solidFill>
                  <a:srgbClr val="FF0000"/>
                </a:solidFill>
              </a:rPr>
              <a:t>H</a:t>
            </a:r>
            <a:r>
              <a:rPr lang="en-US" sz="2500" dirty="0" smtClean="0">
                <a:solidFill>
                  <a:srgbClr val="FF0000"/>
                </a:solidFill>
              </a:rPr>
              <a:t>) &gt;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  <a:endParaRPr lang="en-US" sz="25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277092" y="4036147"/>
            <a:ext cx="839354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Bravyi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DiVincenzo</a:t>
            </a:r>
            <a:r>
              <a:rPr lang="en-US" sz="2200" dirty="0" smtClean="0">
                <a:solidFill>
                  <a:srgbClr val="000090"/>
                </a:solidFill>
              </a:rPr>
              <a:t>, Loss, </a:t>
            </a:r>
            <a:r>
              <a:rPr lang="en-US" sz="2200" dirty="0" err="1" smtClean="0">
                <a:solidFill>
                  <a:srgbClr val="000090"/>
                </a:solidFill>
              </a:rPr>
              <a:t>Terhal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  <a:r>
              <a:rPr lang="en-US" sz="2500" dirty="0" smtClean="0"/>
              <a:t>Equivalent to conjecture for 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, d, n, m)</a:t>
            </a:r>
            <a:r>
              <a:rPr lang="en-US" sz="2500" dirty="0"/>
              <a:t>-</a:t>
            </a:r>
            <a:r>
              <a:rPr lang="en-US" sz="2500" dirty="0" err="1" smtClean="0"/>
              <a:t>qcsp</a:t>
            </a:r>
            <a:r>
              <a:rPr lang="en-US" sz="2500" dirty="0" smtClean="0"/>
              <a:t> for any constant </a:t>
            </a:r>
            <a:r>
              <a:rPr lang="en-US" sz="2500" dirty="0" smtClean="0">
                <a:solidFill>
                  <a:srgbClr val="FF0000"/>
                </a:solidFill>
              </a:rPr>
              <a:t>k, d</a:t>
            </a:r>
            <a:r>
              <a:rPr lang="en-US" sz="2500" dirty="0" smtClean="0"/>
              <a:t>. </a:t>
            </a:r>
          </a:p>
          <a:p>
            <a:endParaRPr lang="en-US" sz="1000" dirty="0" smtClean="0">
              <a:solidFill>
                <a:srgbClr val="008000"/>
              </a:solidFill>
            </a:endParaRPr>
          </a:p>
          <a:p>
            <a:endParaRPr lang="en-US" sz="1000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/>
              <a:t>At least</a:t>
            </a:r>
            <a:r>
              <a:rPr lang="en-US" sz="2500" dirty="0" smtClean="0">
                <a:solidFill>
                  <a:srgbClr val="008000"/>
                </a:solidFill>
              </a:rPr>
              <a:t> </a:t>
            </a:r>
            <a:r>
              <a:rPr lang="en-US" sz="2500" b="1" dirty="0" smtClean="0">
                <a:solidFill>
                  <a:srgbClr val="0000FF"/>
                </a:solidFill>
              </a:rPr>
              <a:t>NP-hard </a:t>
            </a:r>
            <a:r>
              <a:rPr lang="en-US" sz="2500" dirty="0" smtClean="0"/>
              <a:t>(</a:t>
            </a:r>
            <a:r>
              <a:rPr lang="en-US" sz="2500" dirty="0"/>
              <a:t>b</a:t>
            </a:r>
            <a:r>
              <a:rPr lang="en-US" sz="2500" dirty="0" smtClean="0"/>
              <a:t>y PCP </a:t>
            </a:r>
            <a:r>
              <a:rPr lang="en-US" sz="2500" dirty="0" err="1" smtClean="0"/>
              <a:t>Thm</a:t>
            </a:r>
            <a:r>
              <a:rPr lang="en-US" sz="2500" dirty="0" smtClean="0"/>
              <a:t>) and </a:t>
            </a:r>
            <a:r>
              <a:rPr lang="en-US" sz="2500" b="1" dirty="0" smtClean="0">
                <a:solidFill>
                  <a:srgbClr val="0000FF"/>
                </a:solidFill>
              </a:rPr>
              <a:t>inside QMA</a:t>
            </a:r>
          </a:p>
          <a:p>
            <a:endParaRPr lang="en-US" sz="2500" b="1" dirty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000000"/>
                </a:solidFill>
              </a:rPr>
              <a:t>Open </a:t>
            </a:r>
            <a:r>
              <a:rPr lang="en-US" sz="2500" i="1" dirty="0" smtClean="0">
                <a:solidFill>
                  <a:srgbClr val="000000"/>
                </a:solidFill>
              </a:rPr>
              <a:t>even</a:t>
            </a:r>
            <a:r>
              <a:rPr lang="en-US" sz="2500" dirty="0" smtClean="0">
                <a:solidFill>
                  <a:srgbClr val="000000"/>
                </a:solidFill>
              </a:rPr>
              <a:t> for commuting </a:t>
            </a:r>
            <a:r>
              <a:rPr lang="en-US" sz="2500" dirty="0" err="1" smtClean="0">
                <a:solidFill>
                  <a:srgbClr val="000000"/>
                </a:solidFill>
              </a:rPr>
              <a:t>qCSP</a:t>
            </a:r>
            <a:r>
              <a:rPr lang="en-US" sz="2500" dirty="0" smtClean="0">
                <a:solidFill>
                  <a:srgbClr val="000000"/>
                </a:solidFill>
              </a:rPr>
              <a:t>  ([P</a:t>
            </a:r>
            <a:r>
              <a:rPr lang="en-US" sz="2500" baseline="-25000" dirty="0" smtClean="0">
                <a:solidFill>
                  <a:srgbClr val="000000"/>
                </a:solidFill>
              </a:rPr>
              <a:t>i</a:t>
            </a:r>
            <a:r>
              <a:rPr lang="en-US" sz="2500" dirty="0" smtClean="0">
                <a:solidFill>
                  <a:srgbClr val="000000"/>
                </a:solidFill>
              </a:rPr>
              <a:t>,</a:t>
            </a:r>
            <a:r>
              <a:rPr lang="en-US" sz="2500" baseline="-250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P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500" dirty="0" smtClean="0">
                <a:solidFill>
                  <a:srgbClr val="000000"/>
                </a:solidFill>
              </a:rPr>
              <a:t>] = 0)</a:t>
            </a:r>
            <a:endParaRPr lang="en-US" sz="25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74444" y="2356556"/>
            <a:ext cx="522112" cy="171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67667" y="2528332"/>
            <a:ext cx="98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242279" y="2356556"/>
            <a:ext cx="289277" cy="183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33622" y="2540000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ocal dim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3374" y="1468680"/>
            <a:ext cx="8540750" cy="21719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6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Motivation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09" y="1903726"/>
            <a:ext cx="910166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300" dirty="0"/>
              <a:t>Hardness of approximation for </a:t>
            </a:r>
            <a:r>
              <a:rPr lang="en-US" sz="2300" dirty="0" smtClean="0"/>
              <a:t>QMA</a:t>
            </a:r>
          </a:p>
          <a:p>
            <a:pPr marL="342900" indent="-342900">
              <a:buFontTx/>
              <a:buChar char="-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2126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Motivation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09" y="1903726"/>
            <a:ext cx="910166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300" dirty="0"/>
              <a:t>Hardness of approximation for </a:t>
            </a:r>
            <a:r>
              <a:rPr lang="en-US" sz="2300" dirty="0" smtClean="0"/>
              <a:t>QMA</a:t>
            </a:r>
          </a:p>
          <a:p>
            <a:pPr marL="342900" indent="-342900">
              <a:buFontTx/>
              <a:buChar char="-"/>
            </a:pPr>
            <a:endParaRPr lang="en-US" sz="1600" dirty="0" smtClean="0"/>
          </a:p>
          <a:p>
            <a:pPr marL="342900" indent="-342900">
              <a:buFontTx/>
              <a:buChar char="-"/>
            </a:pPr>
            <a:r>
              <a:rPr lang="en-US" sz="2300" dirty="0" smtClean="0"/>
              <a:t>Quantum-</a:t>
            </a:r>
            <a:r>
              <a:rPr lang="en-US" sz="2300" dirty="0"/>
              <a:t>h</a:t>
            </a:r>
            <a:r>
              <a:rPr lang="en-US" sz="2300" dirty="0" smtClean="0"/>
              <a:t>ardness of computing </a:t>
            </a:r>
            <a:r>
              <a:rPr lang="en-US" sz="2300" i="1" dirty="0" smtClean="0"/>
              <a:t>mean</a:t>
            </a:r>
            <a:r>
              <a:rPr lang="en-US" sz="2300" dirty="0" smtClean="0"/>
              <a:t> </a:t>
            </a:r>
            <a:r>
              <a:rPr lang="en-US" sz="2300" dirty="0" err="1" smtClean="0"/>
              <a:t>groundenergy</a:t>
            </a:r>
            <a:r>
              <a:rPr lang="en-US" sz="2300" dirty="0" smtClean="0"/>
              <a:t>:  </a:t>
            </a:r>
          </a:p>
          <a:p>
            <a:r>
              <a:rPr lang="en-US" sz="2300" dirty="0" smtClean="0"/>
              <a:t>      no good </a:t>
            </a:r>
            <a:r>
              <a:rPr lang="en-US" sz="2300" dirty="0" err="1" smtClean="0"/>
              <a:t>ansatz</a:t>
            </a:r>
            <a:r>
              <a:rPr lang="en-US" sz="2300" dirty="0" smtClean="0"/>
              <a:t> for </a:t>
            </a:r>
            <a:r>
              <a:rPr lang="en-US" sz="2300" i="1" dirty="0" smtClean="0"/>
              <a:t>any</a:t>
            </a:r>
            <a:r>
              <a:rPr lang="en-US" sz="2300" dirty="0" smtClean="0"/>
              <a:t> low-energy state   </a:t>
            </a:r>
          </a:p>
          <a:p>
            <a:endParaRPr lang="en-US" sz="1000" dirty="0" smtClean="0"/>
          </a:p>
          <a:p>
            <a:r>
              <a:rPr lang="en-US" sz="2300" dirty="0" smtClean="0"/>
              <a:t>      (caveat: interaction graph expander; not very physical)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43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Motivation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09" y="1903726"/>
            <a:ext cx="9101666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300" dirty="0"/>
              <a:t>Hardness of approximation for </a:t>
            </a:r>
            <a:r>
              <a:rPr lang="en-US" sz="2300" dirty="0" smtClean="0"/>
              <a:t>QMA</a:t>
            </a:r>
          </a:p>
          <a:p>
            <a:pPr marL="342900" indent="-342900">
              <a:buFontTx/>
              <a:buChar char="-"/>
            </a:pPr>
            <a:endParaRPr lang="en-US" sz="1600" dirty="0" smtClean="0"/>
          </a:p>
          <a:p>
            <a:pPr marL="342900" indent="-342900">
              <a:buFontTx/>
              <a:buChar char="-"/>
            </a:pPr>
            <a:r>
              <a:rPr lang="en-US" sz="2300" dirty="0" smtClean="0"/>
              <a:t>Quantum-</a:t>
            </a:r>
            <a:r>
              <a:rPr lang="en-US" sz="2300" dirty="0"/>
              <a:t>h</a:t>
            </a:r>
            <a:r>
              <a:rPr lang="en-US" sz="2300" dirty="0" smtClean="0"/>
              <a:t>ardness of computing </a:t>
            </a:r>
            <a:r>
              <a:rPr lang="en-US" sz="2300" i="1" dirty="0" smtClean="0"/>
              <a:t>mean</a:t>
            </a:r>
            <a:r>
              <a:rPr lang="en-US" sz="2300" dirty="0" smtClean="0"/>
              <a:t> </a:t>
            </a:r>
            <a:r>
              <a:rPr lang="en-US" sz="2300" dirty="0" err="1" smtClean="0"/>
              <a:t>groundenergy</a:t>
            </a:r>
            <a:r>
              <a:rPr lang="en-US" sz="2300" dirty="0" smtClean="0"/>
              <a:t>:  </a:t>
            </a:r>
          </a:p>
          <a:p>
            <a:r>
              <a:rPr lang="en-US" sz="2300" dirty="0" smtClean="0"/>
              <a:t>      no good </a:t>
            </a:r>
            <a:r>
              <a:rPr lang="en-US" sz="2300" dirty="0" err="1" smtClean="0"/>
              <a:t>ansatz</a:t>
            </a:r>
            <a:r>
              <a:rPr lang="en-US" sz="2300" dirty="0" smtClean="0"/>
              <a:t> for </a:t>
            </a:r>
            <a:r>
              <a:rPr lang="en-US" sz="2300" i="1" dirty="0" smtClean="0"/>
              <a:t>any</a:t>
            </a:r>
            <a:r>
              <a:rPr lang="en-US" sz="2300" dirty="0" smtClean="0"/>
              <a:t> low-energy state   </a:t>
            </a:r>
          </a:p>
          <a:p>
            <a:endParaRPr lang="en-US" sz="1000" dirty="0" smtClean="0"/>
          </a:p>
          <a:p>
            <a:r>
              <a:rPr lang="en-US" sz="2300" dirty="0" smtClean="0"/>
              <a:t>      (caveat: interaction graph expander; not very physical)</a:t>
            </a:r>
          </a:p>
          <a:p>
            <a:endParaRPr lang="en-US" sz="1600" dirty="0"/>
          </a:p>
          <a:p>
            <a:pPr marL="342900" indent="-342900">
              <a:buFontTx/>
              <a:buChar char="-"/>
            </a:pPr>
            <a:r>
              <a:rPr lang="en-US" sz="2300" dirty="0" smtClean="0"/>
              <a:t>Sophisticated form of quantum error correction?</a:t>
            </a:r>
            <a:endParaRPr lang="en-US" sz="23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43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Motivation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09" y="1903726"/>
            <a:ext cx="9101666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300" dirty="0"/>
              <a:t>Hardness of approximation for </a:t>
            </a:r>
            <a:r>
              <a:rPr lang="en-US" sz="2300" dirty="0" smtClean="0"/>
              <a:t>QMA</a:t>
            </a:r>
          </a:p>
          <a:p>
            <a:pPr marL="342900" indent="-342900">
              <a:buFontTx/>
              <a:buChar char="-"/>
            </a:pPr>
            <a:endParaRPr lang="en-US" sz="1600" dirty="0" smtClean="0"/>
          </a:p>
          <a:p>
            <a:pPr marL="342900" indent="-342900">
              <a:buFontTx/>
              <a:buChar char="-"/>
            </a:pPr>
            <a:r>
              <a:rPr lang="en-US" sz="2300" dirty="0" smtClean="0"/>
              <a:t>Quantum-</a:t>
            </a:r>
            <a:r>
              <a:rPr lang="en-US" sz="2300" dirty="0"/>
              <a:t>h</a:t>
            </a:r>
            <a:r>
              <a:rPr lang="en-US" sz="2300" dirty="0" smtClean="0"/>
              <a:t>ardness of computing </a:t>
            </a:r>
            <a:r>
              <a:rPr lang="en-US" sz="2300" i="1" dirty="0" smtClean="0"/>
              <a:t>mean</a:t>
            </a:r>
            <a:r>
              <a:rPr lang="en-US" sz="2300" dirty="0" smtClean="0"/>
              <a:t> </a:t>
            </a:r>
            <a:r>
              <a:rPr lang="en-US" sz="2300" dirty="0" err="1" smtClean="0"/>
              <a:t>groundenergy</a:t>
            </a:r>
            <a:r>
              <a:rPr lang="en-US" sz="2300" dirty="0" smtClean="0"/>
              <a:t>:  </a:t>
            </a:r>
          </a:p>
          <a:p>
            <a:r>
              <a:rPr lang="en-US" sz="2300" dirty="0" smtClean="0"/>
              <a:t>      no good </a:t>
            </a:r>
            <a:r>
              <a:rPr lang="en-US" sz="2300" dirty="0" err="1" smtClean="0"/>
              <a:t>ansatz</a:t>
            </a:r>
            <a:r>
              <a:rPr lang="en-US" sz="2300" dirty="0" smtClean="0"/>
              <a:t> for </a:t>
            </a:r>
            <a:r>
              <a:rPr lang="en-US" sz="2300" i="1" dirty="0" smtClean="0"/>
              <a:t>any</a:t>
            </a:r>
            <a:r>
              <a:rPr lang="en-US" sz="2300" dirty="0" smtClean="0"/>
              <a:t> low-energy state   </a:t>
            </a:r>
          </a:p>
          <a:p>
            <a:endParaRPr lang="en-US" sz="1000" dirty="0" smtClean="0"/>
          </a:p>
          <a:p>
            <a:r>
              <a:rPr lang="en-US" sz="2300" dirty="0" smtClean="0"/>
              <a:t>      (caveat: interaction graph expander; not very physical)</a:t>
            </a:r>
          </a:p>
          <a:p>
            <a:endParaRPr lang="en-US" sz="1600" dirty="0"/>
          </a:p>
          <a:p>
            <a:pPr marL="342900" indent="-342900">
              <a:buFontTx/>
              <a:buChar char="-"/>
            </a:pPr>
            <a:r>
              <a:rPr lang="en-US" sz="2300" dirty="0" smtClean="0"/>
              <a:t>Sophisticated form of quantum error correction?</a:t>
            </a:r>
            <a:endParaRPr lang="en-US" sz="2300" dirty="0"/>
          </a:p>
          <a:p>
            <a:endParaRPr lang="en-US" sz="1600" dirty="0"/>
          </a:p>
          <a:p>
            <a:pPr marL="342900" indent="-342900">
              <a:buFontTx/>
              <a:buChar char="-"/>
            </a:pPr>
            <a:r>
              <a:rPr lang="en-US" sz="2300" dirty="0"/>
              <a:t>For </a:t>
            </a:r>
            <a:r>
              <a:rPr lang="en-US" sz="2300" dirty="0" smtClean="0"/>
              <a:t>more motivation </a:t>
            </a:r>
            <a:r>
              <a:rPr lang="en-US" sz="2300" dirty="0"/>
              <a:t>see review </a:t>
            </a:r>
            <a:r>
              <a:rPr lang="en-US" sz="2200" dirty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Aharonov</a:t>
            </a:r>
            <a:r>
              <a:rPr lang="en-US" sz="2200" dirty="0">
                <a:solidFill>
                  <a:srgbClr val="000090"/>
                </a:solidFill>
              </a:rPr>
              <a:t>, Arad, </a:t>
            </a:r>
            <a:r>
              <a:rPr lang="en-US" sz="2200" dirty="0" err="1">
                <a:solidFill>
                  <a:srgbClr val="000090"/>
                </a:solidFill>
              </a:rPr>
              <a:t>Vidick</a:t>
            </a:r>
            <a:r>
              <a:rPr lang="en-US" sz="2200" dirty="0">
                <a:solidFill>
                  <a:srgbClr val="000090"/>
                </a:solidFill>
              </a:rPr>
              <a:t> ‘13) </a:t>
            </a:r>
            <a:endParaRPr lang="en-US" sz="2200" dirty="0"/>
          </a:p>
          <a:p>
            <a:r>
              <a:rPr lang="en-US" sz="2300" dirty="0">
                <a:solidFill>
                  <a:srgbClr val="00009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0943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History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7" y="1394967"/>
            <a:ext cx="8889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Naveh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02) </a:t>
            </a:r>
            <a:r>
              <a:rPr lang="en-US" sz="2200" dirty="0" smtClean="0"/>
              <a:t>First mention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929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History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7" y="1394967"/>
            <a:ext cx="88892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Naveh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02) </a:t>
            </a:r>
            <a:r>
              <a:rPr lang="en-US" sz="2200" dirty="0" smtClean="0"/>
              <a:t>First mention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(Aaronson’ 06) </a:t>
            </a:r>
            <a:r>
              <a:rPr lang="en-US" sz="2200" dirty="0" smtClean="0">
                <a:solidFill>
                  <a:srgbClr val="000090"/>
                </a:solidFill>
              </a:rPr>
              <a:t>“</a:t>
            </a:r>
            <a:r>
              <a:rPr lang="en-US" sz="2200" dirty="0" smtClean="0"/>
              <a:t>Quantum PCP manifesto”</a:t>
            </a:r>
          </a:p>
        </p:txBody>
      </p:sp>
      <p:pic>
        <p:nvPicPr>
          <p:cNvPr id="2" name="Picture 1" descr="scot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7" y="2656851"/>
            <a:ext cx="4035778" cy="17634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45175"/>
            <a:ext cx="1636889" cy="22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History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7" y="1394967"/>
            <a:ext cx="88892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Naveh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02) </a:t>
            </a:r>
            <a:r>
              <a:rPr lang="en-US" sz="2200" dirty="0" smtClean="0"/>
              <a:t>First mention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(Aaronson’ 06) </a:t>
            </a:r>
            <a:r>
              <a:rPr lang="en-US" sz="2200" dirty="0" smtClean="0">
                <a:solidFill>
                  <a:srgbClr val="000090"/>
                </a:solidFill>
              </a:rPr>
              <a:t>“</a:t>
            </a:r>
            <a:r>
              <a:rPr lang="en-US" sz="2200" dirty="0" smtClean="0"/>
              <a:t>Quantum PCP manifesto”</a:t>
            </a:r>
          </a:p>
        </p:txBody>
      </p:sp>
      <p:pic>
        <p:nvPicPr>
          <p:cNvPr id="2" name="Picture 1" descr="scot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7" y="2656851"/>
            <a:ext cx="4035778" cy="1763459"/>
          </a:xfrm>
          <a:prstGeom prst="rect">
            <a:avLst/>
          </a:prstGeom>
        </p:spPr>
      </p:pic>
      <p:pic>
        <p:nvPicPr>
          <p:cNvPr id="3" name="Picture 2" descr="scot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25" y="2594380"/>
            <a:ext cx="5134053" cy="3050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45175"/>
            <a:ext cx="1636889" cy="22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History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7" y="1394967"/>
            <a:ext cx="88892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Naveh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02) </a:t>
            </a:r>
            <a:r>
              <a:rPr lang="en-US" sz="2200" dirty="0" smtClean="0"/>
              <a:t>First mention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(Aaronson’ 06) </a:t>
            </a:r>
            <a:r>
              <a:rPr lang="en-US" sz="2200" dirty="0" smtClean="0">
                <a:solidFill>
                  <a:srgbClr val="000090"/>
                </a:solidFill>
              </a:rPr>
              <a:t>“</a:t>
            </a:r>
            <a:r>
              <a:rPr lang="en-US" sz="2200" dirty="0" smtClean="0"/>
              <a:t>Quantum PCP manifesto”</a:t>
            </a:r>
          </a:p>
        </p:txBody>
      </p:sp>
      <p:pic>
        <p:nvPicPr>
          <p:cNvPr id="2" name="Picture 1" descr="scot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7" y="2656851"/>
            <a:ext cx="4035778" cy="1763459"/>
          </a:xfrm>
          <a:prstGeom prst="rect">
            <a:avLst/>
          </a:prstGeom>
        </p:spPr>
      </p:pic>
      <p:pic>
        <p:nvPicPr>
          <p:cNvPr id="3" name="Picture 2" descr="scot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25" y="2594380"/>
            <a:ext cx="5134053" cy="3050795"/>
          </a:xfrm>
          <a:prstGeom prst="rect">
            <a:avLst/>
          </a:prstGeom>
        </p:spPr>
      </p:pic>
      <p:pic>
        <p:nvPicPr>
          <p:cNvPr id="5" name="Picture 4" descr="scot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5175"/>
            <a:ext cx="5319889" cy="1212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45175"/>
            <a:ext cx="1636889" cy="22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History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7" y="1394967"/>
            <a:ext cx="88892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Naveh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02) </a:t>
            </a:r>
            <a:r>
              <a:rPr lang="en-US" sz="2200" dirty="0" smtClean="0"/>
              <a:t>First mention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(Aaronson’ 06) </a:t>
            </a:r>
            <a:r>
              <a:rPr lang="en-US" sz="2200" dirty="0" smtClean="0">
                <a:solidFill>
                  <a:srgbClr val="000090"/>
                </a:solidFill>
              </a:rPr>
              <a:t>“</a:t>
            </a:r>
            <a:r>
              <a:rPr lang="en-US" sz="2200" dirty="0" smtClean="0"/>
              <a:t>Quantum PCP manifesto”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Aharonov</a:t>
            </a:r>
            <a:r>
              <a:rPr lang="en-US" sz="2000" dirty="0" smtClean="0">
                <a:solidFill>
                  <a:srgbClr val="000090"/>
                </a:solidFill>
              </a:rPr>
              <a:t>, Arad, Landau, </a:t>
            </a:r>
            <a:r>
              <a:rPr lang="en-US" sz="2000" dirty="0" err="1" smtClean="0">
                <a:solidFill>
                  <a:srgbClr val="000090"/>
                </a:solidFill>
              </a:rPr>
              <a:t>Vazirani</a:t>
            </a:r>
            <a:r>
              <a:rPr lang="en-US" sz="2000" dirty="0" smtClean="0">
                <a:solidFill>
                  <a:srgbClr val="000090"/>
                </a:solidFill>
              </a:rPr>
              <a:t> ‘08) </a:t>
            </a:r>
            <a:r>
              <a:rPr lang="en-US" sz="2200" dirty="0" smtClean="0">
                <a:solidFill>
                  <a:srgbClr val="000000"/>
                </a:solidFill>
              </a:rPr>
              <a:t>Quantum version of gap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  amplification by random walk on expanders (quantizing </a:t>
            </a:r>
            <a:r>
              <a:rPr lang="en-US" sz="2200" dirty="0" err="1" smtClean="0">
                <a:solidFill>
                  <a:srgbClr val="000000"/>
                </a:solidFill>
              </a:rPr>
              <a:t>Dinur</a:t>
            </a:r>
            <a:r>
              <a:rPr lang="en-US" sz="2200" dirty="0" smtClean="0">
                <a:solidFill>
                  <a:srgbClr val="000000"/>
                </a:solidFill>
              </a:rPr>
              <a:t>?)</a:t>
            </a:r>
            <a:endParaRPr lang="en-US" sz="15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388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9" y="1627224"/>
            <a:ext cx="3266324" cy="242993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Constraint Satisfaction Problems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9657" y="1420126"/>
            <a:ext cx="54569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(k,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, n, m)</a:t>
            </a:r>
            <a:r>
              <a:rPr lang="en-US" sz="2500" i="1" dirty="0" smtClean="0"/>
              <a:t>-</a:t>
            </a:r>
            <a:r>
              <a:rPr lang="en-US" sz="2500" dirty="0" smtClean="0"/>
              <a:t>CSP :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k: </a:t>
            </a:r>
            <a:r>
              <a:rPr lang="en-US" sz="2500" dirty="0" err="1" smtClean="0"/>
              <a:t>arity</a:t>
            </a:r>
            <a:r>
              <a:rPr lang="en-US" sz="2500" dirty="0" smtClean="0"/>
              <a:t> 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alphabet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n: </a:t>
            </a:r>
            <a:r>
              <a:rPr lang="en-US" sz="2500" dirty="0" smtClean="0"/>
              <a:t>number of variables 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m: </a:t>
            </a:r>
            <a:r>
              <a:rPr lang="en-US" sz="2500" dirty="0" smtClean="0"/>
              <a:t>number of constraints</a:t>
            </a:r>
          </a:p>
          <a:p>
            <a:endParaRPr lang="en-US" sz="1000" dirty="0"/>
          </a:p>
          <a:p>
            <a:r>
              <a:rPr lang="en-US" sz="2500" dirty="0" smtClean="0"/>
              <a:t>Constraints: </a:t>
            </a:r>
            <a:r>
              <a:rPr lang="en-US" sz="2500" dirty="0" err="1" smtClean="0">
                <a:solidFill>
                  <a:srgbClr val="FF0000"/>
                </a:solidFill>
              </a:rPr>
              <a:t>C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500" dirty="0" smtClean="0">
                <a:solidFill>
                  <a:srgbClr val="FF0000"/>
                </a:solidFill>
              </a:rPr>
              <a:t> :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 -&gt; {0, 1}</a:t>
            </a:r>
          </a:p>
          <a:p>
            <a:r>
              <a:rPr lang="en-US" sz="2500" dirty="0" smtClean="0"/>
              <a:t>Assignment: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 : [n] -&gt; </a:t>
            </a:r>
            <a:r>
              <a:rPr lang="en-US" sz="2500" dirty="0" err="1">
                <a:solidFill>
                  <a:srgbClr val="FF0000"/>
                </a:solidFill>
              </a:rPr>
              <a:t>Σ</a:t>
            </a:r>
            <a:endParaRPr lang="en-US" sz="2500" dirty="0">
              <a:solidFill>
                <a:srgbClr val="FF0000"/>
              </a:solidFill>
            </a:endParaRPr>
          </a:p>
          <a:p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7" y="5096933"/>
            <a:ext cx="7844367" cy="11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7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History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7" y="1394967"/>
            <a:ext cx="88892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Naveh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02) </a:t>
            </a:r>
            <a:r>
              <a:rPr lang="en-US" sz="2200" dirty="0" smtClean="0"/>
              <a:t>First mention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(Aaronson’ 06) </a:t>
            </a:r>
            <a:r>
              <a:rPr lang="en-US" sz="2200" dirty="0" smtClean="0">
                <a:solidFill>
                  <a:srgbClr val="000090"/>
                </a:solidFill>
              </a:rPr>
              <a:t>“</a:t>
            </a:r>
            <a:r>
              <a:rPr lang="en-US" sz="2200" dirty="0" smtClean="0"/>
              <a:t>Quantum PCP manifesto”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Aharonov</a:t>
            </a:r>
            <a:r>
              <a:rPr lang="en-US" sz="2000" dirty="0" smtClean="0">
                <a:solidFill>
                  <a:srgbClr val="000090"/>
                </a:solidFill>
              </a:rPr>
              <a:t>, Arad, Landau, </a:t>
            </a:r>
            <a:r>
              <a:rPr lang="en-US" sz="2000" dirty="0" err="1" smtClean="0">
                <a:solidFill>
                  <a:srgbClr val="000090"/>
                </a:solidFill>
              </a:rPr>
              <a:t>Vazirani</a:t>
            </a:r>
            <a:r>
              <a:rPr lang="en-US" sz="2000" dirty="0" smtClean="0">
                <a:solidFill>
                  <a:srgbClr val="000090"/>
                </a:solidFill>
              </a:rPr>
              <a:t> ‘08) </a:t>
            </a:r>
            <a:r>
              <a:rPr lang="en-US" sz="2200" dirty="0" smtClean="0">
                <a:solidFill>
                  <a:srgbClr val="000000"/>
                </a:solidFill>
              </a:rPr>
              <a:t>Quantum version of gap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  amplification by random walk on expanders (quantizing </a:t>
            </a:r>
            <a:r>
              <a:rPr lang="en-US" sz="2200" dirty="0" err="1" smtClean="0">
                <a:solidFill>
                  <a:srgbClr val="000000"/>
                </a:solidFill>
              </a:rPr>
              <a:t>Dinur</a:t>
            </a:r>
            <a:r>
              <a:rPr lang="en-US" sz="2200" dirty="0" smtClean="0">
                <a:solidFill>
                  <a:srgbClr val="000000"/>
                </a:solidFill>
              </a:rPr>
              <a:t>?)</a:t>
            </a:r>
            <a:endParaRPr lang="en-US" sz="1500" dirty="0"/>
          </a:p>
          <a:p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(Arad ‘10) </a:t>
            </a:r>
            <a:r>
              <a:rPr lang="en-US" sz="2200" dirty="0" smtClean="0"/>
              <a:t>NP-approximation for 2-local (</a:t>
            </a:r>
            <a:r>
              <a:rPr lang="en-US" sz="2200" dirty="0" err="1" smtClean="0"/>
              <a:t>arity</a:t>
            </a:r>
            <a:r>
              <a:rPr lang="en-US" sz="2200" dirty="0" smtClean="0"/>
              <a:t> 2) almost commuting </a:t>
            </a:r>
            <a:r>
              <a:rPr lang="en-US" sz="2200" dirty="0" err="1" smtClean="0"/>
              <a:t>qCSP</a:t>
            </a:r>
            <a:endParaRPr lang="en-US" sz="2200" dirty="0" smtClean="0"/>
          </a:p>
          <a:p>
            <a:pPr marL="171450" indent="-171450">
              <a:buFontTx/>
              <a:buChar char="-"/>
            </a:pPr>
            <a:endParaRPr lang="en-US" sz="1000" dirty="0"/>
          </a:p>
          <a:p>
            <a:endParaRPr lang="en-US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2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History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7" y="1394967"/>
            <a:ext cx="888926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Naveh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02) </a:t>
            </a:r>
            <a:r>
              <a:rPr lang="en-US" sz="2200" dirty="0" smtClean="0"/>
              <a:t>First mention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(Aaronson’ 06) </a:t>
            </a:r>
            <a:r>
              <a:rPr lang="en-US" sz="2200" dirty="0" smtClean="0">
                <a:solidFill>
                  <a:srgbClr val="000090"/>
                </a:solidFill>
              </a:rPr>
              <a:t>“</a:t>
            </a:r>
            <a:r>
              <a:rPr lang="en-US" sz="2200" dirty="0" smtClean="0"/>
              <a:t>Quantum PCP manifesto”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Aharonov</a:t>
            </a:r>
            <a:r>
              <a:rPr lang="en-US" sz="2000" dirty="0" smtClean="0">
                <a:solidFill>
                  <a:srgbClr val="000090"/>
                </a:solidFill>
              </a:rPr>
              <a:t>, Arad, Landau, </a:t>
            </a:r>
            <a:r>
              <a:rPr lang="en-US" sz="2000" dirty="0" err="1" smtClean="0">
                <a:solidFill>
                  <a:srgbClr val="000090"/>
                </a:solidFill>
              </a:rPr>
              <a:t>Vazirani</a:t>
            </a:r>
            <a:r>
              <a:rPr lang="en-US" sz="2000" dirty="0" smtClean="0">
                <a:solidFill>
                  <a:srgbClr val="000090"/>
                </a:solidFill>
              </a:rPr>
              <a:t> ‘08) </a:t>
            </a:r>
            <a:r>
              <a:rPr lang="en-US" sz="2200" dirty="0" smtClean="0">
                <a:solidFill>
                  <a:srgbClr val="000000"/>
                </a:solidFill>
              </a:rPr>
              <a:t>Quantum version of gap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  amplification by random walk on expanders (quantizing </a:t>
            </a:r>
            <a:r>
              <a:rPr lang="en-US" sz="2200" dirty="0" err="1" smtClean="0">
                <a:solidFill>
                  <a:srgbClr val="000000"/>
                </a:solidFill>
              </a:rPr>
              <a:t>Dinur</a:t>
            </a:r>
            <a:r>
              <a:rPr lang="en-US" sz="2200" dirty="0" smtClean="0">
                <a:solidFill>
                  <a:srgbClr val="000000"/>
                </a:solidFill>
              </a:rPr>
              <a:t>?)</a:t>
            </a:r>
            <a:endParaRPr lang="en-US" sz="1500" dirty="0"/>
          </a:p>
          <a:p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(Arad ‘10) </a:t>
            </a:r>
            <a:r>
              <a:rPr lang="en-US" sz="2200" dirty="0" smtClean="0"/>
              <a:t>NP-approximation for 2-local </a:t>
            </a:r>
            <a:r>
              <a:rPr lang="en-US" sz="2200" dirty="0"/>
              <a:t>(</a:t>
            </a:r>
            <a:r>
              <a:rPr lang="en-US" sz="2200" dirty="0" err="1"/>
              <a:t>arity</a:t>
            </a:r>
            <a:r>
              <a:rPr lang="en-US" sz="2200" dirty="0"/>
              <a:t> </a:t>
            </a:r>
            <a:r>
              <a:rPr lang="en-US" sz="2200" dirty="0" smtClean="0"/>
              <a:t>2) almost commuting </a:t>
            </a:r>
            <a:r>
              <a:rPr lang="en-US" sz="2200" dirty="0" err="1" smtClean="0"/>
              <a:t>qCSP</a:t>
            </a:r>
            <a:endParaRPr lang="en-US" sz="2200" dirty="0" smtClean="0"/>
          </a:p>
          <a:p>
            <a:pPr marL="171450" indent="-17145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(Hastings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12; Hastings, Freedman ‘13) </a:t>
            </a:r>
            <a:r>
              <a:rPr lang="en-US" sz="2200" dirty="0" smtClean="0">
                <a:solidFill>
                  <a:srgbClr val="000000"/>
                </a:solidFill>
              </a:rPr>
              <a:t>“No low-energy trivial states”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                                                     conjecture and evidence for its validity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1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History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7" y="1394967"/>
            <a:ext cx="88892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Naveh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02) </a:t>
            </a:r>
            <a:r>
              <a:rPr lang="en-US" sz="2200" dirty="0" smtClean="0"/>
              <a:t>First mention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(Aaronson’ 06) </a:t>
            </a:r>
            <a:r>
              <a:rPr lang="en-US" sz="2200" dirty="0" smtClean="0">
                <a:solidFill>
                  <a:srgbClr val="000090"/>
                </a:solidFill>
              </a:rPr>
              <a:t>“</a:t>
            </a:r>
            <a:r>
              <a:rPr lang="en-US" sz="2200" dirty="0" smtClean="0"/>
              <a:t>Quantum PCP manifesto”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Aharonov</a:t>
            </a:r>
            <a:r>
              <a:rPr lang="en-US" sz="2000" dirty="0" smtClean="0">
                <a:solidFill>
                  <a:srgbClr val="000090"/>
                </a:solidFill>
              </a:rPr>
              <a:t>, Arad, Landau, </a:t>
            </a:r>
            <a:r>
              <a:rPr lang="en-US" sz="2000" dirty="0" err="1" smtClean="0">
                <a:solidFill>
                  <a:srgbClr val="000090"/>
                </a:solidFill>
              </a:rPr>
              <a:t>Vazirani</a:t>
            </a:r>
            <a:r>
              <a:rPr lang="en-US" sz="2000" dirty="0" smtClean="0">
                <a:solidFill>
                  <a:srgbClr val="000090"/>
                </a:solidFill>
              </a:rPr>
              <a:t> ‘08) </a:t>
            </a:r>
            <a:r>
              <a:rPr lang="en-US" sz="2200" dirty="0" smtClean="0">
                <a:solidFill>
                  <a:srgbClr val="000000"/>
                </a:solidFill>
              </a:rPr>
              <a:t>Quantum version of gap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  amplification by random walk on expanders (quantizing </a:t>
            </a:r>
            <a:r>
              <a:rPr lang="en-US" sz="2200" dirty="0" err="1" smtClean="0">
                <a:solidFill>
                  <a:srgbClr val="000000"/>
                </a:solidFill>
              </a:rPr>
              <a:t>Dinur</a:t>
            </a:r>
            <a:r>
              <a:rPr lang="en-US" sz="2200" dirty="0" smtClean="0">
                <a:solidFill>
                  <a:srgbClr val="000000"/>
                </a:solidFill>
              </a:rPr>
              <a:t>?)</a:t>
            </a:r>
            <a:endParaRPr lang="en-US" sz="1500" dirty="0"/>
          </a:p>
          <a:p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(Arad ‘10) </a:t>
            </a:r>
            <a:r>
              <a:rPr lang="en-US" sz="2200" dirty="0" smtClean="0"/>
              <a:t>NP-approximation for 2-local </a:t>
            </a:r>
            <a:r>
              <a:rPr lang="en-US" sz="2200" dirty="0"/>
              <a:t>(</a:t>
            </a:r>
            <a:r>
              <a:rPr lang="en-US" sz="2200" dirty="0" err="1"/>
              <a:t>arity</a:t>
            </a:r>
            <a:r>
              <a:rPr lang="en-US" sz="2200" dirty="0"/>
              <a:t> </a:t>
            </a:r>
            <a:r>
              <a:rPr lang="en-US" sz="2200" dirty="0" smtClean="0"/>
              <a:t>2) almost commuting </a:t>
            </a:r>
            <a:r>
              <a:rPr lang="en-US" sz="2200" dirty="0" err="1" smtClean="0"/>
              <a:t>qCSP</a:t>
            </a:r>
            <a:endParaRPr lang="en-US" sz="2200" dirty="0" smtClean="0"/>
          </a:p>
          <a:p>
            <a:pPr marL="171450" indent="-17145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(Hastings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12; Hastings, Freedman ‘13) </a:t>
            </a:r>
            <a:r>
              <a:rPr lang="en-US" sz="2200" dirty="0" smtClean="0">
                <a:solidFill>
                  <a:srgbClr val="000000"/>
                </a:solidFill>
              </a:rPr>
              <a:t>“No low-energy trivial states”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                                                     conjecture and evidence for its validity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Eldar</a:t>
            </a:r>
            <a:r>
              <a:rPr lang="en-US" sz="2000" dirty="0">
                <a:solidFill>
                  <a:srgbClr val="000090"/>
                </a:solidFill>
              </a:rPr>
              <a:t> ‘13) </a:t>
            </a:r>
            <a:r>
              <a:rPr lang="en-US" sz="2200" dirty="0" smtClean="0"/>
              <a:t>NP-approximation for </a:t>
            </a:r>
            <a:r>
              <a:rPr lang="en-US" sz="2200" i="1" dirty="0" smtClean="0"/>
              <a:t>k</a:t>
            </a:r>
            <a:r>
              <a:rPr lang="en-US" sz="2200" dirty="0" smtClean="0"/>
              <a:t>-local commuting  </a:t>
            </a:r>
          </a:p>
          <a:p>
            <a:r>
              <a:rPr lang="en-US" sz="2200" dirty="0" smtClean="0"/>
              <a:t>      </a:t>
            </a:r>
            <a:r>
              <a:rPr lang="en-US" sz="2200" dirty="0" err="1" smtClean="0"/>
              <a:t>qCSP</a:t>
            </a:r>
            <a:r>
              <a:rPr lang="en-US" sz="2200" dirty="0" smtClean="0"/>
              <a:t> on small set expanders and study of quantum locally testable codes</a:t>
            </a: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endParaRPr lang="en-US" sz="1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2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History of the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7" y="1394967"/>
            <a:ext cx="88892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Naveh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02) </a:t>
            </a:r>
            <a:r>
              <a:rPr lang="en-US" sz="2200" dirty="0" smtClean="0"/>
              <a:t>First mention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(Aaronson’ 06) </a:t>
            </a:r>
            <a:r>
              <a:rPr lang="en-US" sz="2200" dirty="0" smtClean="0">
                <a:solidFill>
                  <a:srgbClr val="000090"/>
                </a:solidFill>
              </a:rPr>
              <a:t>“</a:t>
            </a:r>
            <a:r>
              <a:rPr lang="en-US" sz="2200" dirty="0" smtClean="0"/>
              <a:t>Quantum PCP manifesto”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Aharonov</a:t>
            </a:r>
            <a:r>
              <a:rPr lang="en-US" sz="2000" dirty="0" smtClean="0">
                <a:solidFill>
                  <a:srgbClr val="000090"/>
                </a:solidFill>
              </a:rPr>
              <a:t>, Arad, Landau, </a:t>
            </a:r>
            <a:r>
              <a:rPr lang="en-US" sz="2000" dirty="0" err="1" smtClean="0">
                <a:solidFill>
                  <a:srgbClr val="000090"/>
                </a:solidFill>
              </a:rPr>
              <a:t>Vazirani</a:t>
            </a:r>
            <a:r>
              <a:rPr lang="en-US" sz="2000" dirty="0" smtClean="0">
                <a:solidFill>
                  <a:srgbClr val="000090"/>
                </a:solidFill>
              </a:rPr>
              <a:t> ‘08) </a:t>
            </a:r>
            <a:r>
              <a:rPr lang="en-US" sz="2200" dirty="0" smtClean="0">
                <a:solidFill>
                  <a:srgbClr val="000000"/>
                </a:solidFill>
              </a:rPr>
              <a:t>Quantum version of gap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  amplification by random walk on expanders (quantizing </a:t>
            </a:r>
            <a:r>
              <a:rPr lang="en-US" sz="2200" dirty="0" err="1" smtClean="0">
                <a:solidFill>
                  <a:srgbClr val="000000"/>
                </a:solidFill>
              </a:rPr>
              <a:t>Dinur</a:t>
            </a:r>
            <a:r>
              <a:rPr lang="en-US" sz="2200" dirty="0" smtClean="0">
                <a:solidFill>
                  <a:srgbClr val="000000"/>
                </a:solidFill>
              </a:rPr>
              <a:t>?)</a:t>
            </a:r>
            <a:endParaRPr lang="en-US" sz="1500" dirty="0"/>
          </a:p>
          <a:p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(Arad ‘10) </a:t>
            </a:r>
            <a:r>
              <a:rPr lang="en-US" sz="2200" dirty="0" smtClean="0"/>
              <a:t>NP-approximation for 2-local </a:t>
            </a:r>
            <a:r>
              <a:rPr lang="en-US" sz="2200" dirty="0"/>
              <a:t>(</a:t>
            </a:r>
            <a:r>
              <a:rPr lang="en-US" sz="2200" dirty="0" err="1"/>
              <a:t>arity</a:t>
            </a:r>
            <a:r>
              <a:rPr lang="en-US" sz="2200" dirty="0"/>
              <a:t> </a:t>
            </a:r>
            <a:r>
              <a:rPr lang="en-US" sz="2200" dirty="0" smtClean="0"/>
              <a:t>2) almost commuting </a:t>
            </a:r>
            <a:r>
              <a:rPr lang="en-US" sz="2200" dirty="0" err="1" smtClean="0"/>
              <a:t>qCSP</a:t>
            </a:r>
            <a:endParaRPr lang="en-US" sz="2200" dirty="0" smtClean="0"/>
          </a:p>
          <a:p>
            <a:pPr marL="171450" indent="-17145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(Hastings </a:t>
            </a:r>
            <a:r>
              <a:rPr lang="fr-FR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 smtClean="0">
                <a:solidFill>
                  <a:srgbClr val="000090"/>
                </a:solidFill>
              </a:rPr>
              <a:t>12; Hastings, Freedman ‘13) </a:t>
            </a:r>
            <a:r>
              <a:rPr lang="en-US" sz="2200" dirty="0" smtClean="0">
                <a:solidFill>
                  <a:srgbClr val="000000"/>
                </a:solidFill>
              </a:rPr>
              <a:t>“No low-energy trivial states”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                                                     conjecture and evidence for its validity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>
                <a:solidFill>
                  <a:srgbClr val="000090"/>
                </a:solidFill>
              </a:rPr>
              <a:t>Aharonov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Eldar</a:t>
            </a:r>
            <a:r>
              <a:rPr lang="en-US" sz="2000" dirty="0">
                <a:solidFill>
                  <a:srgbClr val="000090"/>
                </a:solidFill>
              </a:rPr>
              <a:t> ‘13) </a:t>
            </a:r>
            <a:r>
              <a:rPr lang="en-US" sz="2200" dirty="0" smtClean="0"/>
              <a:t>NP-approximation for </a:t>
            </a:r>
            <a:r>
              <a:rPr lang="en-US" sz="2200" i="1" dirty="0" smtClean="0"/>
              <a:t>k</a:t>
            </a:r>
            <a:r>
              <a:rPr lang="en-US" sz="2200" dirty="0" smtClean="0"/>
              <a:t>-local commuting  </a:t>
            </a:r>
          </a:p>
          <a:p>
            <a:r>
              <a:rPr lang="en-US" sz="2200" dirty="0" smtClean="0"/>
              <a:t>      </a:t>
            </a:r>
            <a:r>
              <a:rPr lang="en-US" sz="2200" dirty="0" err="1" smtClean="0"/>
              <a:t>qCSP</a:t>
            </a:r>
            <a:r>
              <a:rPr lang="en-US" sz="2200" dirty="0" smtClean="0"/>
              <a:t> on small set expanders and study of quantum locally testable codes</a:t>
            </a:r>
            <a:endParaRPr lang="en-US" sz="1000" dirty="0" smtClean="0">
              <a:solidFill>
                <a:srgbClr val="000090"/>
              </a:solidFill>
            </a:endParaRPr>
          </a:p>
          <a:p>
            <a:endParaRPr lang="en-US" sz="10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90"/>
                </a:solidFill>
              </a:rPr>
              <a:t>(B. Harrow ‘13) </a:t>
            </a:r>
            <a:r>
              <a:rPr lang="en-US" sz="2200" dirty="0" smtClean="0"/>
              <a:t>Approx. in NP for 2-local non-commuting </a:t>
            </a:r>
            <a:r>
              <a:rPr lang="en-US" sz="2200" dirty="0" err="1" smtClean="0"/>
              <a:t>qCSP</a:t>
            </a:r>
            <a:endParaRPr lang="en-US" sz="2200" dirty="0" smtClean="0"/>
          </a:p>
          <a:p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649111" y="5672667"/>
            <a:ext cx="7097889" cy="462059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747000" y="5827890"/>
            <a:ext cx="409222" cy="197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16333" y="6025444"/>
            <a:ext cx="98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his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PCP Theorem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Degree of Graph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999" y="1524997"/>
            <a:ext cx="84931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every </a:t>
            </a:r>
            <a:r>
              <a:rPr lang="en-US" sz="2500" dirty="0" smtClean="0">
                <a:solidFill>
                  <a:srgbClr val="FF0000"/>
                </a:solidFill>
              </a:rPr>
              <a:t>α, β, </a:t>
            </a:r>
            <a:r>
              <a:rPr lang="en-US" sz="2500" dirty="0" err="1" smtClean="0">
                <a:solidFill>
                  <a:srgbClr val="FF0000"/>
                </a:solidFill>
              </a:rPr>
              <a:t>γ</a:t>
            </a:r>
            <a:r>
              <a:rPr lang="en-US" sz="2500" dirty="0" smtClean="0">
                <a:solidFill>
                  <a:srgbClr val="FF0000"/>
                </a:solidFill>
              </a:rPr>
              <a:t> &gt; 0</a:t>
            </a:r>
            <a:r>
              <a:rPr lang="en-US" sz="2500" dirty="0" smtClean="0"/>
              <a:t>, it’s NP-hard to determine whether for a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-CSP of degree 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/>
              <a:t> and alphabet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/>
              <a:t>,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&gt; </a:t>
            </a:r>
            <a:r>
              <a:rPr lang="en-US" sz="2500" dirty="0" err="1" smtClean="0">
                <a:solidFill>
                  <a:srgbClr val="FF0000"/>
                </a:solidFill>
              </a:rPr>
              <a:t>γ|Σ</a:t>
            </a:r>
            <a:r>
              <a:rPr lang="en-US" sz="2500" dirty="0">
                <a:solidFill>
                  <a:srgbClr val="FF0000"/>
                </a:solidFill>
              </a:rPr>
              <a:t>|</a:t>
            </a:r>
            <a:r>
              <a:rPr lang="en-US" sz="2500" baseline="30000" dirty="0" smtClean="0">
                <a:solidFill>
                  <a:srgbClr val="FF0000"/>
                </a:solidFill>
              </a:rPr>
              <a:t>α</a:t>
            </a:r>
            <a:r>
              <a:rPr lang="en-US" sz="2500" dirty="0" smtClean="0">
                <a:solidFill>
                  <a:srgbClr val="FF0000"/>
                </a:solidFill>
              </a:rPr>
              <a:t>/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baseline="30000" dirty="0">
                <a:solidFill>
                  <a:srgbClr val="FF0000"/>
                </a:solidFill>
              </a:rPr>
              <a:t>β</a:t>
            </a:r>
            <a:endParaRPr lang="en-US" sz="2500" baseline="300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496776"/>
            <a:ext cx="8493125" cy="145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3114778"/>
            <a:ext cx="9002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Follows easily from PCP + “parallel repetition for kids” (more later)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3060755" y="3795889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75155" y="3764845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19555" y="4093633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13305" y="4093633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60755" y="4277077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66877" y="4460521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8227" y="3704167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5" idx="5"/>
            <a:endCxn id="16" idx="2"/>
          </p:cNvCxnSpPr>
          <p:nvPr/>
        </p:nvCxnSpPr>
        <p:spPr>
          <a:xfrm>
            <a:off x="3217334" y="4433656"/>
            <a:ext cx="849543" cy="118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5"/>
            <a:endCxn id="16" idx="1"/>
          </p:cNvCxnSpPr>
          <p:nvPr/>
        </p:nvCxnSpPr>
        <p:spPr>
          <a:xfrm>
            <a:off x="3776134" y="4250212"/>
            <a:ext cx="317608" cy="237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5"/>
            <a:endCxn id="15" idx="0"/>
          </p:cNvCxnSpPr>
          <p:nvPr/>
        </p:nvCxnSpPr>
        <p:spPr>
          <a:xfrm flipH="1">
            <a:off x="3152477" y="3921424"/>
            <a:ext cx="979257" cy="355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5"/>
            <a:endCxn id="13" idx="1"/>
          </p:cNvCxnSpPr>
          <p:nvPr/>
        </p:nvCxnSpPr>
        <p:spPr>
          <a:xfrm>
            <a:off x="3217334" y="3952468"/>
            <a:ext cx="429086" cy="168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6"/>
            <a:endCxn id="12" idx="2"/>
          </p:cNvCxnSpPr>
          <p:nvPr/>
        </p:nvCxnSpPr>
        <p:spPr>
          <a:xfrm flipV="1">
            <a:off x="3244199" y="3856567"/>
            <a:ext cx="730956" cy="31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0"/>
            <a:endCxn id="17" idx="4"/>
          </p:cNvCxnSpPr>
          <p:nvPr/>
        </p:nvCxnSpPr>
        <p:spPr>
          <a:xfrm flipV="1">
            <a:off x="4505027" y="3887611"/>
            <a:ext cx="294922" cy="2060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5"/>
          </p:cNvCxnSpPr>
          <p:nvPr/>
        </p:nvCxnSpPr>
        <p:spPr>
          <a:xfrm>
            <a:off x="4569884" y="4250212"/>
            <a:ext cx="553915" cy="237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7" idx="5"/>
          </p:cNvCxnSpPr>
          <p:nvPr/>
        </p:nvCxnSpPr>
        <p:spPr>
          <a:xfrm>
            <a:off x="4864806" y="3860746"/>
            <a:ext cx="385993" cy="268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2667" y="3784578"/>
            <a:ext cx="225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Ex. Degree 2 interaction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0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PCP Theorem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Degree of Graph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999" y="1524997"/>
            <a:ext cx="84931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every </a:t>
            </a:r>
            <a:r>
              <a:rPr lang="en-US" sz="2500" dirty="0" smtClean="0">
                <a:solidFill>
                  <a:srgbClr val="FF0000"/>
                </a:solidFill>
              </a:rPr>
              <a:t>α, β, </a:t>
            </a:r>
            <a:r>
              <a:rPr lang="en-US" sz="2500" dirty="0" err="1" smtClean="0">
                <a:solidFill>
                  <a:srgbClr val="FF0000"/>
                </a:solidFill>
              </a:rPr>
              <a:t>γ</a:t>
            </a:r>
            <a:r>
              <a:rPr lang="en-US" sz="2500" dirty="0" smtClean="0">
                <a:solidFill>
                  <a:srgbClr val="FF0000"/>
                </a:solidFill>
              </a:rPr>
              <a:t> &gt; 0</a:t>
            </a:r>
            <a:r>
              <a:rPr lang="en-US" sz="2500" dirty="0" smtClean="0"/>
              <a:t>, it’s NP-hard to determine whether for a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-CSP of degree 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/>
              <a:t> and alphabet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/>
              <a:t>,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&gt; </a:t>
            </a:r>
            <a:r>
              <a:rPr lang="en-US" sz="2500" dirty="0" err="1" smtClean="0">
                <a:solidFill>
                  <a:srgbClr val="FF0000"/>
                </a:solidFill>
              </a:rPr>
              <a:t>γ|Σ</a:t>
            </a:r>
            <a:r>
              <a:rPr lang="en-US" sz="2500" dirty="0">
                <a:solidFill>
                  <a:srgbClr val="FF0000"/>
                </a:solidFill>
              </a:rPr>
              <a:t>|</a:t>
            </a:r>
            <a:r>
              <a:rPr lang="en-US" sz="2500" baseline="30000" dirty="0" smtClean="0">
                <a:solidFill>
                  <a:srgbClr val="FF0000"/>
                </a:solidFill>
              </a:rPr>
              <a:t>α</a:t>
            </a:r>
            <a:r>
              <a:rPr lang="en-US" sz="2500" dirty="0" smtClean="0">
                <a:solidFill>
                  <a:srgbClr val="FF0000"/>
                </a:solidFill>
              </a:rPr>
              <a:t>/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baseline="30000" dirty="0">
                <a:solidFill>
                  <a:srgbClr val="FF0000"/>
                </a:solidFill>
              </a:rPr>
              <a:t>β</a:t>
            </a:r>
            <a:endParaRPr lang="en-US" sz="2500" baseline="300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496776"/>
            <a:ext cx="8493125" cy="1453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3114778"/>
            <a:ext cx="9002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Follows easily from PCP + “parallel repetition for kids” (more later)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094730"/>
            <a:ext cx="84931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</a:rPr>
              <a:t>thm</a:t>
            </a:r>
            <a:r>
              <a:rPr lang="en-US" sz="2500" b="1" dirty="0" smtClean="0">
                <a:solidFill>
                  <a:srgbClr val="0000FF"/>
                </a:solidFill>
              </a:rPr>
              <a:t> (informal)</a:t>
            </a:r>
            <a:r>
              <a:rPr lang="en-US" sz="2500" dirty="0" smtClean="0"/>
              <a:t> For any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-local quantum Hamiltonian on </a:t>
            </a:r>
            <a:r>
              <a:rPr lang="en-US" sz="2500" dirty="0" err="1" smtClean="0"/>
              <a:t>q</a:t>
            </a:r>
            <a:r>
              <a:rPr lang="en-US" sz="2500" dirty="0" err="1" smtClean="0">
                <a:solidFill>
                  <a:srgbClr val="FF0000"/>
                </a:solidFill>
              </a:rPr>
              <a:t>d</a:t>
            </a:r>
            <a:r>
              <a:rPr lang="en-US" sz="2500" dirty="0" err="1" smtClean="0"/>
              <a:t>its</a:t>
            </a:r>
            <a:r>
              <a:rPr lang="en-US" sz="2500" dirty="0" smtClean="0"/>
              <a:t>, one can decide in NP whether </a:t>
            </a:r>
            <a:r>
              <a:rPr lang="en-US" sz="2500" dirty="0" err="1" smtClean="0">
                <a:solidFill>
                  <a:srgbClr val="FF0000"/>
                </a:solidFill>
              </a:rPr>
              <a:t>qunsat</a:t>
            </a:r>
            <a:r>
              <a:rPr lang="en-US" sz="2500" dirty="0" smtClean="0">
                <a:solidFill>
                  <a:srgbClr val="FF0000"/>
                </a:solidFill>
              </a:rPr>
              <a:t>(H) = 0 </a:t>
            </a:r>
            <a:r>
              <a:rPr lang="en-US" sz="2500" dirty="0" smtClean="0"/>
              <a:t>or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qunsat</a:t>
            </a:r>
            <a:r>
              <a:rPr lang="en-US" sz="2500" dirty="0" smtClean="0">
                <a:solidFill>
                  <a:srgbClr val="FF0000"/>
                </a:solidFill>
              </a:rPr>
              <a:t>(H) &gt; d</a:t>
            </a:r>
            <a:r>
              <a:rPr lang="en-US" sz="2500" baseline="30000" dirty="0" smtClean="0">
                <a:solidFill>
                  <a:srgbClr val="FF0000"/>
                </a:solidFill>
              </a:rPr>
              <a:t>1/3</a:t>
            </a:r>
            <a:r>
              <a:rPr lang="en-US" sz="2500" dirty="0" smtClean="0">
                <a:solidFill>
                  <a:srgbClr val="FF0000"/>
                </a:solidFill>
              </a:rPr>
              <a:t>/Deg</a:t>
            </a:r>
            <a:r>
              <a:rPr lang="en-US" sz="2500" baseline="30000" dirty="0" smtClean="0">
                <a:solidFill>
                  <a:srgbClr val="FF0000"/>
                </a:solidFill>
              </a:rPr>
              <a:t>1/6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112617"/>
            <a:ext cx="8493125" cy="12286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41225"/>
            <a:ext cx="9877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Unless QMA is contained in NP, the problem is </a:t>
            </a:r>
            <a:r>
              <a:rPr lang="en-US" sz="2200" i="1" dirty="0" smtClean="0"/>
              <a:t>not</a:t>
            </a:r>
            <a:r>
              <a:rPr lang="en-US" sz="2200" dirty="0" smtClean="0"/>
              <a:t> QMA-hard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3060755" y="3795889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75155" y="3764845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19555" y="4093633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13305" y="4093633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60755" y="4277077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66877" y="4460521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8227" y="3704167"/>
            <a:ext cx="183444" cy="1834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5" idx="5"/>
            <a:endCxn id="16" idx="2"/>
          </p:cNvCxnSpPr>
          <p:nvPr/>
        </p:nvCxnSpPr>
        <p:spPr>
          <a:xfrm>
            <a:off x="3217334" y="4433656"/>
            <a:ext cx="849543" cy="118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5"/>
            <a:endCxn id="16" idx="1"/>
          </p:cNvCxnSpPr>
          <p:nvPr/>
        </p:nvCxnSpPr>
        <p:spPr>
          <a:xfrm>
            <a:off x="3776134" y="4250212"/>
            <a:ext cx="317608" cy="237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5"/>
            <a:endCxn id="15" idx="0"/>
          </p:cNvCxnSpPr>
          <p:nvPr/>
        </p:nvCxnSpPr>
        <p:spPr>
          <a:xfrm flipH="1">
            <a:off x="3152477" y="3921424"/>
            <a:ext cx="979257" cy="355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5"/>
            <a:endCxn id="13" idx="1"/>
          </p:cNvCxnSpPr>
          <p:nvPr/>
        </p:nvCxnSpPr>
        <p:spPr>
          <a:xfrm>
            <a:off x="3217334" y="3952468"/>
            <a:ext cx="429086" cy="168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6"/>
            <a:endCxn id="12" idx="2"/>
          </p:cNvCxnSpPr>
          <p:nvPr/>
        </p:nvCxnSpPr>
        <p:spPr>
          <a:xfrm flipV="1">
            <a:off x="3244199" y="3856567"/>
            <a:ext cx="730956" cy="31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0"/>
            <a:endCxn id="17" idx="4"/>
          </p:cNvCxnSpPr>
          <p:nvPr/>
        </p:nvCxnSpPr>
        <p:spPr>
          <a:xfrm flipV="1">
            <a:off x="4505027" y="3887611"/>
            <a:ext cx="294922" cy="2060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5"/>
          </p:cNvCxnSpPr>
          <p:nvPr/>
        </p:nvCxnSpPr>
        <p:spPr>
          <a:xfrm>
            <a:off x="4569884" y="4250212"/>
            <a:ext cx="553915" cy="237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7" idx="5"/>
          </p:cNvCxnSpPr>
          <p:nvPr/>
        </p:nvCxnSpPr>
        <p:spPr>
          <a:xfrm>
            <a:off x="4864806" y="3860746"/>
            <a:ext cx="385993" cy="268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2667" y="3784578"/>
            <a:ext cx="225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Ex. Degree 2 interaction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7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“Blowing up” maps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81668"/>
            <a:ext cx="85654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</a:rPr>
              <a:t>p</a:t>
            </a:r>
            <a:r>
              <a:rPr lang="en-US" sz="2500" b="1" dirty="0" smtClean="0">
                <a:solidFill>
                  <a:srgbClr val="0000FF"/>
                </a:solidFill>
              </a:rPr>
              <a:t>rop </a:t>
            </a:r>
            <a:r>
              <a:rPr lang="en-US" sz="2500" dirty="0" smtClean="0"/>
              <a:t>For every </a:t>
            </a:r>
            <a:r>
              <a:rPr lang="en-US" sz="2500" dirty="0" smtClean="0">
                <a:solidFill>
                  <a:srgbClr val="FF0000"/>
                </a:solidFill>
              </a:rPr>
              <a:t>t ≥ 1 </a:t>
            </a:r>
            <a:r>
              <a:rPr lang="en-US" sz="2500" dirty="0" smtClean="0"/>
              <a:t>there is an efficient mapping from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(2,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, n, m)</a:t>
            </a:r>
            <a:r>
              <a:rPr lang="en-US" sz="2500" dirty="0" smtClean="0"/>
              <a:t>-</a:t>
            </a:r>
            <a:r>
              <a:rPr lang="en-US" sz="2500" dirty="0" err="1" smtClean="0"/>
              <a:t>csp</a:t>
            </a:r>
            <a:r>
              <a:rPr lang="en-US" sz="2500" dirty="0" smtClean="0"/>
              <a:t> </a:t>
            </a:r>
            <a:r>
              <a:rPr lang="en-US" sz="2500" i="1" dirty="0" smtClean="0"/>
              <a:t>C </a:t>
            </a:r>
            <a:r>
              <a:rPr lang="en-US" sz="2500" dirty="0" smtClean="0"/>
              <a:t>to </a:t>
            </a:r>
            <a:r>
              <a:rPr lang="en-US" sz="2500" dirty="0">
                <a:solidFill>
                  <a:srgbClr val="FF0000"/>
                </a:solidFill>
              </a:rPr>
              <a:t>(2,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</a:rPr>
              <a:t>m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/>
              <a:t>-</a:t>
            </a:r>
            <a:r>
              <a:rPr lang="en-US" sz="2500" dirty="0" err="1" smtClean="0"/>
              <a:t>csp</a:t>
            </a:r>
            <a:r>
              <a:rPr lang="en-US" sz="2500" dirty="0" smtClean="0"/>
              <a:t> </a:t>
            </a:r>
            <a:r>
              <a:rPr lang="en-US" sz="2500" i="1" dirty="0" smtClean="0"/>
              <a:t>C</a:t>
            </a:r>
            <a:r>
              <a:rPr lang="en-US" sz="2500" baseline="-25000" dirty="0" smtClean="0"/>
              <a:t>t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  <a:endParaRPr lang="en-US" sz="2500" i="1" dirty="0" smtClean="0"/>
          </a:p>
          <a:p>
            <a:endParaRPr lang="en-US" sz="1000" i="1" dirty="0" smtClean="0"/>
          </a:p>
          <a:p>
            <a:r>
              <a:rPr lang="en-US" sz="2500" dirty="0" smtClean="0"/>
              <a:t>(</a:t>
            </a:r>
            <a:r>
              <a:rPr lang="en-US" sz="2500" dirty="0" err="1" smtClean="0"/>
              <a:t>i</a:t>
            </a:r>
            <a:r>
              <a:rPr lang="en-US" sz="2500" dirty="0" smtClean="0"/>
              <a:t>)    </a:t>
            </a:r>
            <a:r>
              <a:rPr lang="en-US" sz="2500" dirty="0" err="1"/>
              <a:t>n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 ≤ </a:t>
            </a:r>
            <a:r>
              <a:rPr lang="en-US" sz="2500" dirty="0" err="1" smtClean="0"/>
              <a:t>n</a:t>
            </a:r>
            <a:r>
              <a:rPr lang="en-US" sz="2500" baseline="30000" dirty="0" err="1" smtClean="0"/>
              <a:t>O</a:t>
            </a:r>
            <a:r>
              <a:rPr lang="en-US" sz="2500" baseline="30000" dirty="0" smtClean="0"/>
              <a:t>(t)</a:t>
            </a:r>
            <a:r>
              <a:rPr lang="en-US" sz="2500" dirty="0" smtClean="0"/>
              <a:t>, </a:t>
            </a:r>
            <a:r>
              <a:rPr lang="en-US" sz="2500" dirty="0" err="1" smtClean="0"/>
              <a:t>m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 ≤ </a:t>
            </a:r>
            <a:r>
              <a:rPr lang="en-US" sz="2500" dirty="0" err="1" smtClean="0"/>
              <a:t>m</a:t>
            </a:r>
            <a:r>
              <a:rPr lang="en-US" sz="2500" baseline="30000" dirty="0" err="1" smtClean="0"/>
              <a:t>O</a:t>
            </a:r>
            <a:r>
              <a:rPr lang="en-US" sz="2500" baseline="30000" dirty="0" smtClean="0"/>
              <a:t>(t)</a:t>
            </a:r>
            <a:endParaRPr lang="en-US" sz="2500" dirty="0" smtClean="0"/>
          </a:p>
          <a:p>
            <a:r>
              <a:rPr lang="en-US" sz="2500" dirty="0" smtClean="0"/>
              <a:t>(ii)  </a:t>
            </a:r>
            <a:r>
              <a:rPr lang="en-US" sz="2500" dirty="0" err="1" smtClean="0"/>
              <a:t>deg</a:t>
            </a:r>
            <a:r>
              <a:rPr lang="en-US" sz="2500" dirty="0" smtClean="0"/>
              <a:t>(</a:t>
            </a:r>
            <a:r>
              <a:rPr lang="en-US" sz="2500" i="1" dirty="0" smtClean="0"/>
              <a:t>C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) ≥ </a:t>
            </a:r>
            <a:r>
              <a:rPr lang="en-US" sz="2500" dirty="0" err="1" smtClean="0"/>
              <a:t>deg</a:t>
            </a:r>
            <a:r>
              <a:rPr lang="en-US" sz="2500" dirty="0" smtClean="0"/>
              <a:t>(</a:t>
            </a:r>
            <a:r>
              <a:rPr lang="en-US" sz="2500" i="1" dirty="0" smtClean="0"/>
              <a:t>C</a:t>
            </a:r>
            <a:r>
              <a:rPr lang="en-US" sz="2500" dirty="0" smtClean="0"/>
              <a:t>)</a:t>
            </a:r>
            <a:r>
              <a:rPr lang="en-US" sz="2500" baseline="30000" dirty="0" smtClean="0"/>
              <a:t>t                         </a:t>
            </a:r>
            <a:r>
              <a:rPr lang="en-US" sz="2500" dirty="0" smtClean="0"/>
              <a:t>(iv) </a:t>
            </a:r>
            <a:r>
              <a:rPr lang="en-US" sz="2500" dirty="0" err="1"/>
              <a:t>unsat</a:t>
            </a:r>
            <a:r>
              <a:rPr lang="en-US" sz="2500" dirty="0"/>
              <a:t>(</a:t>
            </a:r>
            <a:r>
              <a:rPr lang="en-US" sz="2500" i="1" dirty="0"/>
              <a:t>C</a:t>
            </a:r>
            <a:r>
              <a:rPr lang="en-US" sz="2500" baseline="-25000" dirty="0"/>
              <a:t>t</a:t>
            </a:r>
            <a:r>
              <a:rPr lang="en-US" sz="2500" dirty="0"/>
              <a:t>) ≥ </a:t>
            </a:r>
            <a:r>
              <a:rPr lang="en-US" sz="2500" dirty="0" err="1" smtClean="0"/>
              <a:t>unsat</a:t>
            </a:r>
            <a:r>
              <a:rPr lang="en-US" sz="2500" dirty="0" smtClean="0"/>
              <a:t>(</a:t>
            </a:r>
            <a:r>
              <a:rPr lang="en-US" sz="2500" i="1" dirty="0" smtClean="0"/>
              <a:t>C</a:t>
            </a:r>
            <a:r>
              <a:rPr lang="en-US" sz="2500" dirty="0" smtClean="0"/>
              <a:t>)</a:t>
            </a:r>
            <a:endParaRPr lang="en-US" sz="2500" baseline="30000" dirty="0" smtClean="0"/>
          </a:p>
          <a:p>
            <a:r>
              <a:rPr lang="en-US" sz="2500" dirty="0" smtClean="0"/>
              <a:t>(iii) |</a:t>
            </a:r>
            <a:r>
              <a:rPr lang="en-US" sz="2500" dirty="0" err="1" smtClean="0"/>
              <a:t>Σ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|= </a:t>
            </a:r>
            <a:r>
              <a:rPr lang="en-US" sz="2500" dirty="0"/>
              <a:t>|</a:t>
            </a:r>
            <a:r>
              <a:rPr lang="en-US" sz="2500" dirty="0" err="1" smtClean="0"/>
              <a:t>Σ|</a:t>
            </a:r>
            <a:r>
              <a:rPr lang="en-US" sz="2500" baseline="30000" dirty="0" err="1" smtClean="0"/>
              <a:t>t</a:t>
            </a:r>
            <a:r>
              <a:rPr lang="en-US" sz="2500" baseline="30000" dirty="0" smtClean="0"/>
              <a:t>                                           </a:t>
            </a:r>
            <a:r>
              <a:rPr lang="en-US" sz="2500" dirty="0" smtClean="0"/>
              <a:t>(v) </a:t>
            </a:r>
            <a:r>
              <a:rPr lang="en-US" sz="2500" dirty="0" err="1"/>
              <a:t>unsat</a:t>
            </a:r>
            <a:r>
              <a:rPr lang="en-US" sz="2500" dirty="0"/>
              <a:t>(</a:t>
            </a:r>
            <a:r>
              <a:rPr lang="en-US" sz="2500" i="1" dirty="0"/>
              <a:t>C</a:t>
            </a:r>
            <a:r>
              <a:rPr lang="en-US" sz="2500" baseline="-25000" dirty="0"/>
              <a:t>t</a:t>
            </a:r>
            <a:r>
              <a:rPr lang="en-US" sz="2500" dirty="0"/>
              <a:t>) = 0 if </a:t>
            </a:r>
            <a:r>
              <a:rPr lang="en-US" sz="2500" dirty="0" err="1"/>
              <a:t>unsat</a:t>
            </a:r>
            <a:r>
              <a:rPr lang="en-US" sz="2500" dirty="0"/>
              <a:t>(</a:t>
            </a:r>
            <a:r>
              <a:rPr lang="en-US" sz="2500" i="1" dirty="0"/>
              <a:t>C</a:t>
            </a:r>
            <a:r>
              <a:rPr lang="en-US" sz="2500" dirty="0"/>
              <a:t>) = 0 </a:t>
            </a:r>
            <a:endParaRPr lang="en-US" sz="2500" baseline="30000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304800" y="1481668"/>
            <a:ext cx="8212667" cy="2243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4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Example: Parallel Repetition </a:t>
            </a:r>
          </a:p>
          <a:p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(for kids)</a:t>
            </a:r>
            <a:endParaRPr lang="en-GB" sz="42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459" y="1718397"/>
            <a:ext cx="9017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0000FF"/>
                </a:solidFill>
              </a:rPr>
              <a:t>1. </a:t>
            </a:r>
            <a:r>
              <a:rPr lang="en-US" sz="2200" dirty="0" smtClean="0"/>
              <a:t>write </a:t>
            </a:r>
            <a:r>
              <a:rPr lang="en-US" sz="2200" i="1" dirty="0" smtClean="0"/>
              <a:t>C</a:t>
            </a:r>
            <a:r>
              <a:rPr lang="en-US" sz="2200" dirty="0" smtClean="0"/>
              <a:t> as a </a:t>
            </a:r>
            <a:r>
              <a:rPr lang="en-US" sz="2200" i="1" dirty="0" smtClean="0"/>
              <a:t>cover label instance</a:t>
            </a:r>
            <a:r>
              <a:rPr lang="en-US" sz="2200" dirty="0" smtClean="0"/>
              <a:t> </a:t>
            </a:r>
          </a:p>
          <a:p>
            <a:r>
              <a:rPr lang="en-US" sz="2200" i="1" dirty="0"/>
              <a:t> </a:t>
            </a:r>
            <a:r>
              <a:rPr lang="en-US" sz="2200" i="1" dirty="0" smtClean="0"/>
              <a:t>    L </a:t>
            </a:r>
            <a:r>
              <a:rPr lang="en-US" sz="2200" dirty="0" smtClean="0"/>
              <a:t> on </a:t>
            </a:r>
            <a:r>
              <a:rPr lang="en-US" sz="2200" dirty="0" smtClean="0">
                <a:solidFill>
                  <a:srgbClr val="FF0000"/>
                </a:solidFill>
              </a:rPr>
              <a:t>G(V, W, E) </a:t>
            </a:r>
            <a:r>
              <a:rPr lang="en-US" sz="2200" dirty="0" smtClean="0"/>
              <a:t>with function </a:t>
            </a:r>
            <a:r>
              <a:rPr lang="en-US" sz="2200" dirty="0" err="1" smtClean="0">
                <a:solidFill>
                  <a:srgbClr val="FF0000"/>
                </a:solidFill>
              </a:rPr>
              <a:t>Π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v,w</a:t>
            </a:r>
            <a:r>
              <a:rPr lang="en-US" sz="2200" baseline="-250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: [N] -&gt; [M] </a:t>
            </a:r>
          </a:p>
          <a:p>
            <a:endParaRPr lang="en-US" sz="1500" dirty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     </a:t>
            </a:r>
            <a:r>
              <a:rPr lang="en-US" sz="2200" dirty="0" smtClean="0">
                <a:solidFill>
                  <a:srgbClr val="000000"/>
                </a:solidFill>
              </a:rPr>
              <a:t>Labeling </a:t>
            </a:r>
            <a:r>
              <a:rPr lang="en-US" sz="2200" dirty="0" smtClean="0">
                <a:solidFill>
                  <a:srgbClr val="FF0000"/>
                </a:solidFill>
              </a:rPr>
              <a:t>l : V -&gt; [N], W -&gt; [M] </a:t>
            </a:r>
            <a:r>
              <a:rPr lang="en-US" sz="2200" dirty="0" smtClean="0"/>
              <a:t>covers</a:t>
            </a:r>
          </a:p>
          <a:p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   </a:t>
            </a:r>
            <a:r>
              <a:rPr lang="en-US" sz="2200" dirty="0" smtClean="0">
                <a:solidFill>
                  <a:srgbClr val="000000"/>
                </a:solidFill>
              </a:rPr>
              <a:t>edge (v, w) if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Π</a:t>
            </a:r>
            <a:r>
              <a:rPr lang="en-US" sz="2200" baseline="-25000" dirty="0" err="1">
                <a:solidFill>
                  <a:srgbClr val="FF0000"/>
                </a:solidFill>
              </a:rPr>
              <a:t>v,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w</a:t>
            </a:r>
            <a:r>
              <a:rPr lang="en-US" sz="2200" dirty="0" smtClean="0">
                <a:solidFill>
                  <a:srgbClr val="FF0000"/>
                </a:solidFill>
              </a:rPr>
              <a:t>(l(w)) = l(v)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   </a:t>
            </a: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</p:txBody>
      </p:sp>
      <p:sp>
        <p:nvSpPr>
          <p:cNvPr id="37" name="Freeform 36"/>
          <p:cNvSpPr/>
          <p:nvPr/>
        </p:nvSpPr>
        <p:spPr>
          <a:xfrm>
            <a:off x="6252671" y="2088230"/>
            <a:ext cx="808243" cy="1735667"/>
          </a:xfrm>
          <a:custGeom>
            <a:avLst/>
            <a:gdLst>
              <a:gd name="connsiteX0" fmla="*/ 268112 w 808243"/>
              <a:gd name="connsiteY0" fmla="*/ 0 h 1735667"/>
              <a:gd name="connsiteX1" fmla="*/ 268112 w 808243"/>
              <a:gd name="connsiteY1" fmla="*/ 0 h 1735667"/>
              <a:gd name="connsiteX2" fmla="*/ 211667 w 808243"/>
              <a:gd name="connsiteY2" fmla="*/ 112889 h 1735667"/>
              <a:gd name="connsiteX3" fmla="*/ 169334 w 808243"/>
              <a:gd name="connsiteY3" fmla="*/ 155222 h 1735667"/>
              <a:gd name="connsiteX4" fmla="*/ 155223 w 808243"/>
              <a:gd name="connsiteY4" fmla="*/ 197556 h 1735667"/>
              <a:gd name="connsiteX5" fmla="*/ 127000 w 808243"/>
              <a:gd name="connsiteY5" fmla="*/ 225778 h 1735667"/>
              <a:gd name="connsiteX6" fmla="*/ 70556 w 808243"/>
              <a:gd name="connsiteY6" fmla="*/ 310445 h 1735667"/>
              <a:gd name="connsiteX7" fmla="*/ 56445 w 808243"/>
              <a:gd name="connsiteY7" fmla="*/ 366889 h 1735667"/>
              <a:gd name="connsiteX8" fmla="*/ 14112 w 808243"/>
              <a:gd name="connsiteY8" fmla="*/ 508000 h 1735667"/>
              <a:gd name="connsiteX9" fmla="*/ 0 w 808243"/>
              <a:gd name="connsiteY9" fmla="*/ 606778 h 1735667"/>
              <a:gd name="connsiteX10" fmla="*/ 14112 w 808243"/>
              <a:gd name="connsiteY10" fmla="*/ 1255889 h 1735667"/>
              <a:gd name="connsiteX11" fmla="*/ 28223 w 808243"/>
              <a:gd name="connsiteY11" fmla="*/ 1354667 h 1735667"/>
              <a:gd name="connsiteX12" fmla="*/ 42334 w 808243"/>
              <a:gd name="connsiteY12" fmla="*/ 1439334 h 1735667"/>
              <a:gd name="connsiteX13" fmla="*/ 127000 w 808243"/>
              <a:gd name="connsiteY13" fmla="*/ 1608667 h 1735667"/>
              <a:gd name="connsiteX14" fmla="*/ 169334 w 808243"/>
              <a:gd name="connsiteY14" fmla="*/ 1651000 h 1735667"/>
              <a:gd name="connsiteX15" fmla="*/ 211667 w 808243"/>
              <a:gd name="connsiteY15" fmla="*/ 1665111 h 1735667"/>
              <a:gd name="connsiteX16" fmla="*/ 239889 w 808243"/>
              <a:gd name="connsiteY16" fmla="*/ 1707445 h 1735667"/>
              <a:gd name="connsiteX17" fmla="*/ 381000 w 808243"/>
              <a:gd name="connsiteY17" fmla="*/ 1721556 h 1735667"/>
              <a:gd name="connsiteX18" fmla="*/ 479778 w 808243"/>
              <a:gd name="connsiteY18" fmla="*/ 1735667 h 1735667"/>
              <a:gd name="connsiteX19" fmla="*/ 691445 w 808243"/>
              <a:gd name="connsiteY19" fmla="*/ 1721556 h 1735667"/>
              <a:gd name="connsiteX20" fmla="*/ 705556 w 808243"/>
              <a:gd name="connsiteY20" fmla="*/ 1679222 h 1735667"/>
              <a:gd name="connsiteX21" fmla="*/ 733778 w 808243"/>
              <a:gd name="connsiteY21" fmla="*/ 1622778 h 1735667"/>
              <a:gd name="connsiteX22" fmla="*/ 747889 w 808243"/>
              <a:gd name="connsiteY22" fmla="*/ 1580445 h 1735667"/>
              <a:gd name="connsiteX23" fmla="*/ 762000 w 808243"/>
              <a:gd name="connsiteY23" fmla="*/ 1524000 h 1735667"/>
              <a:gd name="connsiteX24" fmla="*/ 790223 w 808243"/>
              <a:gd name="connsiteY24" fmla="*/ 1481667 h 1735667"/>
              <a:gd name="connsiteX25" fmla="*/ 790223 w 808243"/>
              <a:gd name="connsiteY25" fmla="*/ 917222 h 1735667"/>
              <a:gd name="connsiteX26" fmla="*/ 762000 w 808243"/>
              <a:gd name="connsiteY26" fmla="*/ 832556 h 1735667"/>
              <a:gd name="connsiteX27" fmla="*/ 747889 w 808243"/>
              <a:gd name="connsiteY27" fmla="*/ 776111 h 1735667"/>
              <a:gd name="connsiteX28" fmla="*/ 719667 w 808243"/>
              <a:gd name="connsiteY28" fmla="*/ 691445 h 1735667"/>
              <a:gd name="connsiteX29" fmla="*/ 705556 w 808243"/>
              <a:gd name="connsiteY29" fmla="*/ 649111 h 1735667"/>
              <a:gd name="connsiteX30" fmla="*/ 635000 w 808243"/>
              <a:gd name="connsiteY30" fmla="*/ 437445 h 1735667"/>
              <a:gd name="connsiteX31" fmla="*/ 606778 w 808243"/>
              <a:gd name="connsiteY31" fmla="*/ 352778 h 1735667"/>
              <a:gd name="connsiteX32" fmla="*/ 550334 w 808243"/>
              <a:gd name="connsiteY32" fmla="*/ 254000 h 1735667"/>
              <a:gd name="connsiteX33" fmla="*/ 536223 w 808243"/>
              <a:gd name="connsiteY33" fmla="*/ 197556 h 1735667"/>
              <a:gd name="connsiteX34" fmla="*/ 395112 w 808243"/>
              <a:gd name="connsiteY34" fmla="*/ 56445 h 1735667"/>
              <a:gd name="connsiteX35" fmla="*/ 310445 w 808243"/>
              <a:gd name="connsiteY35" fmla="*/ 28222 h 1735667"/>
              <a:gd name="connsiteX36" fmla="*/ 268112 w 808243"/>
              <a:gd name="connsiteY36" fmla="*/ 0 h 17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8243" h="1735667">
                <a:moveTo>
                  <a:pt x="268112" y="0"/>
                </a:moveTo>
                <a:lnTo>
                  <a:pt x="268112" y="0"/>
                </a:lnTo>
                <a:cubicBezTo>
                  <a:pt x="249297" y="37630"/>
                  <a:pt x="234254" y="77395"/>
                  <a:pt x="211667" y="112889"/>
                </a:cubicBezTo>
                <a:cubicBezTo>
                  <a:pt x="200953" y="129725"/>
                  <a:pt x="180403" y="138618"/>
                  <a:pt x="169334" y="155222"/>
                </a:cubicBezTo>
                <a:cubicBezTo>
                  <a:pt x="161083" y="167598"/>
                  <a:pt x="162876" y="184801"/>
                  <a:pt x="155223" y="197556"/>
                </a:cubicBezTo>
                <a:cubicBezTo>
                  <a:pt x="148378" y="208964"/>
                  <a:pt x="134983" y="215135"/>
                  <a:pt x="127000" y="225778"/>
                </a:cubicBezTo>
                <a:cubicBezTo>
                  <a:pt x="106649" y="252913"/>
                  <a:pt x="70556" y="310445"/>
                  <a:pt x="70556" y="310445"/>
                </a:cubicBezTo>
                <a:cubicBezTo>
                  <a:pt x="65852" y="329260"/>
                  <a:pt x="62018" y="348313"/>
                  <a:pt x="56445" y="366889"/>
                </a:cubicBezTo>
                <a:cubicBezTo>
                  <a:pt x="39452" y="423534"/>
                  <a:pt x="24120" y="452958"/>
                  <a:pt x="14112" y="508000"/>
                </a:cubicBezTo>
                <a:cubicBezTo>
                  <a:pt x="8162" y="540724"/>
                  <a:pt x="4704" y="573852"/>
                  <a:pt x="0" y="606778"/>
                </a:cubicBezTo>
                <a:cubicBezTo>
                  <a:pt x="4704" y="823148"/>
                  <a:pt x="5951" y="1039621"/>
                  <a:pt x="14112" y="1255889"/>
                </a:cubicBezTo>
                <a:cubicBezTo>
                  <a:pt x="15366" y="1289126"/>
                  <a:pt x="23166" y="1321793"/>
                  <a:pt x="28223" y="1354667"/>
                </a:cubicBezTo>
                <a:cubicBezTo>
                  <a:pt x="32574" y="1382946"/>
                  <a:pt x="35395" y="1411577"/>
                  <a:pt x="42334" y="1439334"/>
                </a:cubicBezTo>
                <a:cubicBezTo>
                  <a:pt x="57636" y="1500541"/>
                  <a:pt x="81016" y="1562684"/>
                  <a:pt x="127000" y="1608667"/>
                </a:cubicBezTo>
                <a:cubicBezTo>
                  <a:pt x="141111" y="1622778"/>
                  <a:pt x="152729" y="1639930"/>
                  <a:pt x="169334" y="1651000"/>
                </a:cubicBezTo>
                <a:cubicBezTo>
                  <a:pt x="181710" y="1659251"/>
                  <a:pt x="197556" y="1660407"/>
                  <a:pt x="211667" y="1665111"/>
                </a:cubicBezTo>
                <a:cubicBezTo>
                  <a:pt x="221074" y="1679222"/>
                  <a:pt x="223800" y="1702082"/>
                  <a:pt x="239889" y="1707445"/>
                </a:cubicBezTo>
                <a:cubicBezTo>
                  <a:pt x="284735" y="1722394"/>
                  <a:pt x="334052" y="1716033"/>
                  <a:pt x="381000" y="1721556"/>
                </a:cubicBezTo>
                <a:cubicBezTo>
                  <a:pt x="414032" y="1725442"/>
                  <a:pt x="446852" y="1730963"/>
                  <a:pt x="479778" y="1735667"/>
                </a:cubicBezTo>
                <a:cubicBezTo>
                  <a:pt x="550334" y="1730963"/>
                  <a:pt x="622844" y="1738706"/>
                  <a:pt x="691445" y="1721556"/>
                </a:cubicBezTo>
                <a:cubicBezTo>
                  <a:pt x="705875" y="1717948"/>
                  <a:pt x="699697" y="1692894"/>
                  <a:pt x="705556" y="1679222"/>
                </a:cubicBezTo>
                <a:cubicBezTo>
                  <a:pt x="713842" y="1659887"/>
                  <a:pt x="725492" y="1642113"/>
                  <a:pt x="733778" y="1622778"/>
                </a:cubicBezTo>
                <a:cubicBezTo>
                  <a:pt x="739637" y="1609106"/>
                  <a:pt x="743803" y="1594747"/>
                  <a:pt x="747889" y="1580445"/>
                </a:cubicBezTo>
                <a:cubicBezTo>
                  <a:pt x="753217" y="1561797"/>
                  <a:pt x="754360" y="1541826"/>
                  <a:pt x="762000" y="1524000"/>
                </a:cubicBezTo>
                <a:cubicBezTo>
                  <a:pt x="768681" y="1508412"/>
                  <a:pt x="780815" y="1495778"/>
                  <a:pt x="790223" y="1481667"/>
                </a:cubicBezTo>
                <a:cubicBezTo>
                  <a:pt x="810326" y="1240433"/>
                  <a:pt x="817879" y="1230654"/>
                  <a:pt x="790223" y="917222"/>
                </a:cubicBezTo>
                <a:cubicBezTo>
                  <a:pt x="787608" y="887588"/>
                  <a:pt x="770548" y="861050"/>
                  <a:pt x="762000" y="832556"/>
                </a:cubicBezTo>
                <a:cubicBezTo>
                  <a:pt x="756427" y="813980"/>
                  <a:pt x="753462" y="794687"/>
                  <a:pt x="747889" y="776111"/>
                </a:cubicBezTo>
                <a:cubicBezTo>
                  <a:pt x="739341" y="747617"/>
                  <a:pt x="729074" y="719667"/>
                  <a:pt x="719667" y="691445"/>
                </a:cubicBezTo>
                <a:lnTo>
                  <a:pt x="705556" y="649111"/>
                </a:lnTo>
                <a:lnTo>
                  <a:pt x="635000" y="437445"/>
                </a:lnTo>
                <a:cubicBezTo>
                  <a:pt x="635000" y="437444"/>
                  <a:pt x="606779" y="352779"/>
                  <a:pt x="606778" y="352778"/>
                </a:cubicBezTo>
                <a:cubicBezTo>
                  <a:pt x="583383" y="317685"/>
                  <a:pt x="565680" y="294924"/>
                  <a:pt x="550334" y="254000"/>
                </a:cubicBezTo>
                <a:cubicBezTo>
                  <a:pt x="543524" y="235841"/>
                  <a:pt x="544896" y="214902"/>
                  <a:pt x="536223" y="197556"/>
                </a:cubicBezTo>
                <a:cubicBezTo>
                  <a:pt x="506119" y="137348"/>
                  <a:pt x="462845" y="79023"/>
                  <a:pt x="395112" y="56445"/>
                </a:cubicBezTo>
                <a:cubicBezTo>
                  <a:pt x="366890" y="47037"/>
                  <a:pt x="340194" y="28222"/>
                  <a:pt x="310445" y="28222"/>
                </a:cubicBezTo>
                <a:lnTo>
                  <a:pt x="2681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50227" y="2178162"/>
            <a:ext cx="437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 smtClean="0"/>
              <a:t>1</a:t>
            </a:r>
          </a:p>
          <a:p>
            <a:r>
              <a:rPr lang="en-US" dirty="0"/>
              <a:t>x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x</a:t>
            </a:r>
            <a:r>
              <a:rPr lang="en-US" baseline="-25000" dirty="0" smtClean="0"/>
              <a:t>3</a:t>
            </a:r>
          </a:p>
          <a:p>
            <a:endParaRPr lang="en-US" dirty="0" smtClean="0"/>
          </a:p>
          <a:p>
            <a:r>
              <a:rPr lang="en-US" dirty="0" err="1"/>
              <a:t>x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8321360" y="2178162"/>
            <a:ext cx="437444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</a:p>
          <a:p>
            <a:endParaRPr lang="en-US" sz="1000" baseline="-25000" dirty="0" smtClean="0"/>
          </a:p>
          <a:p>
            <a:r>
              <a:rPr lang="en-US" dirty="0"/>
              <a:t>C</a:t>
            </a:r>
            <a:r>
              <a:rPr lang="en-US" baseline="-25000" dirty="0" smtClean="0"/>
              <a:t>2</a:t>
            </a:r>
          </a:p>
          <a:p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baseline="-25000" dirty="0" smtClean="0"/>
              <a:t>m</a:t>
            </a:r>
          </a:p>
        </p:txBody>
      </p:sp>
      <p:sp>
        <p:nvSpPr>
          <p:cNvPr id="40" name="Freeform 39"/>
          <p:cNvSpPr/>
          <p:nvPr/>
        </p:nvSpPr>
        <p:spPr>
          <a:xfrm>
            <a:off x="8217377" y="2110808"/>
            <a:ext cx="595050" cy="1591733"/>
          </a:xfrm>
          <a:custGeom>
            <a:avLst/>
            <a:gdLst>
              <a:gd name="connsiteX0" fmla="*/ 247917 w 595050"/>
              <a:gd name="connsiteY0" fmla="*/ 0 h 1591733"/>
              <a:gd name="connsiteX1" fmla="*/ 247917 w 595050"/>
              <a:gd name="connsiteY1" fmla="*/ 0 h 1591733"/>
              <a:gd name="connsiteX2" fmla="*/ 163250 w 595050"/>
              <a:gd name="connsiteY2" fmla="*/ 25400 h 1591733"/>
              <a:gd name="connsiteX3" fmla="*/ 146317 w 595050"/>
              <a:gd name="connsiteY3" fmla="*/ 50800 h 1591733"/>
              <a:gd name="connsiteX4" fmla="*/ 129383 w 595050"/>
              <a:gd name="connsiteY4" fmla="*/ 67733 h 1591733"/>
              <a:gd name="connsiteX5" fmla="*/ 112450 w 595050"/>
              <a:gd name="connsiteY5" fmla="*/ 93133 h 1591733"/>
              <a:gd name="connsiteX6" fmla="*/ 70117 w 595050"/>
              <a:gd name="connsiteY6" fmla="*/ 152400 h 1591733"/>
              <a:gd name="connsiteX7" fmla="*/ 44717 w 595050"/>
              <a:gd name="connsiteY7" fmla="*/ 270933 h 1591733"/>
              <a:gd name="connsiteX8" fmla="*/ 27783 w 595050"/>
              <a:gd name="connsiteY8" fmla="*/ 321733 h 1591733"/>
              <a:gd name="connsiteX9" fmla="*/ 27783 w 595050"/>
              <a:gd name="connsiteY9" fmla="*/ 1354667 h 1591733"/>
              <a:gd name="connsiteX10" fmla="*/ 61650 w 595050"/>
              <a:gd name="connsiteY10" fmla="*/ 1422400 h 1591733"/>
              <a:gd name="connsiteX11" fmla="*/ 70117 w 595050"/>
              <a:gd name="connsiteY11" fmla="*/ 1447800 h 1591733"/>
              <a:gd name="connsiteX12" fmla="*/ 120917 w 595050"/>
              <a:gd name="connsiteY12" fmla="*/ 1498600 h 1591733"/>
              <a:gd name="connsiteX13" fmla="*/ 154783 w 595050"/>
              <a:gd name="connsiteY13" fmla="*/ 1507067 h 1591733"/>
              <a:gd name="connsiteX14" fmla="*/ 180183 w 595050"/>
              <a:gd name="connsiteY14" fmla="*/ 1524000 h 1591733"/>
              <a:gd name="connsiteX15" fmla="*/ 205583 w 595050"/>
              <a:gd name="connsiteY15" fmla="*/ 1532467 h 1591733"/>
              <a:gd name="connsiteX16" fmla="*/ 230983 w 595050"/>
              <a:gd name="connsiteY16" fmla="*/ 1557867 h 1591733"/>
              <a:gd name="connsiteX17" fmla="*/ 290250 w 595050"/>
              <a:gd name="connsiteY17" fmla="*/ 1591733 h 1591733"/>
              <a:gd name="connsiteX18" fmla="*/ 391850 w 595050"/>
              <a:gd name="connsiteY18" fmla="*/ 1583267 h 1591733"/>
              <a:gd name="connsiteX19" fmla="*/ 451117 w 595050"/>
              <a:gd name="connsiteY19" fmla="*/ 1549400 h 1591733"/>
              <a:gd name="connsiteX20" fmla="*/ 476517 w 595050"/>
              <a:gd name="connsiteY20" fmla="*/ 1524000 h 1591733"/>
              <a:gd name="connsiteX21" fmla="*/ 544250 w 595050"/>
              <a:gd name="connsiteY21" fmla="*/ 1473200 h 1591733"/>
              <a:gd name="connsiteX22" fmla="*/ 561183 w 595050"/>
              <a:gd name="connsiteY22" fmla="*/ 1439333 h 1591733"/>
              <a:gd name="connsiteX23" fmla="*/ 578117 w 595050"/>
              <a:gd name="connsiteY23" fmla="*/ 1422400 h 1591733"/>
              <a:gd name="connsiteX24" fmla="*/ 595050 w 595050"/>
              <a:gd name="connsiteY24" fmla="*/ 1371600 h 1591733"/>
              <a:gd name="connsiteX25" fmla="*/ 586583 w 595050"/>
              <a:gd name="connsiteY25" fmla="*/ 719667 h 1591733"/>
              <a:gd name="connsiteX26" fmla="*/ 569650 w 595050"/>
              <a:gd name="connsiteY26" fmla="*/ 651933 h 1591733"/>
              <a:gd name="connsiteX27" fmla="*/ 561183 w 595050"/>
              <a:gd name="connsiteY27" fmla="*/ 592667 h 1591733"/>
              <a:gd name="connsiteX28" fmla="*/ 552717 w 595050"/>
              <a:gd name="connsiteY28" fmla="*/ 558800 h 1591733"/>
              <a:gd name="connsiteX29" fmla="*/ 535783 w 595050"/>
              <a:gd name="connsiteY29" fmla="*/ 448733 h 1591733"/>
              <a:gd name="connsiteX30" fmla="*/ 518850 w 595050"/>
              <a:gd name="connsiteY30" fmla="*/ 423333 h 1591733"/>
              <a:gd name="connsiteX31" fmla="*/ 510383 w 595050"/>
              <a:gd name="connsiteY31" fmla="*/ 381000 h 1591733"/>
              <a:gd name="connsiteX32" fmla="*/ 476517 w 595050"/>
              <a:gd name="connsiteY32" fmla="*/ 330200 h 1591733"/>
              <a:gd name="connsiteX33" fmla="*/ 451117 w 595050"/>
              <a:gd name="connsiteY33" fmla="*/ 279400 h 1591733"/>
              <a:gd name="connsiteX34" fmla="*/ 425717 w 595050"/>
              <a:gd name="connsiteY34" fmla="*/ 220133 h 1591733"/>
              <a:gd name="connsiteX35" fmla="*/ 408783 w 595050"/>
              <a:gd name="connsiteY35" fmla="*/ 203200 h 1591733"/>
              <a:gd name="connsiteX36" fmla="*/ 383383 w 595050"/>
              <a:gd name="connsiteY36" fmla="*/ 160867 h 1591733"/>
              <a:gd name="connsiteX37" fmla="*/ 349517 w 595050"/>
              <a:gd name="connsiteY37" fmla="*/ 110067 h 1591733"/>
              <a:gd name="connsiteX38" fmla="*/ 307183 w 595050"/>
              <a:gd name="connsiteY38" fmla="*/ 67733 h 1591733"/>
              <a:gd name="connsiteX39" fmla="*/ 264850 w 595050"/>
              <a:gd name="connsiteY39" fmla="*/ 16933 h 1591733"/>
              <a:gd name="connsiteX40" fmla="*/ 247917 w 595050"/>
              <a:gd name="connsiteY40" fmla="*/ 0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5050" h="1591733">
                <a:moveTo>
                  <a:pt x="247917" y="0"/>
                </a:moveTo>
                <a:lnTo>
                  <a:pt x="247917" y="0"/>
                </a:lnTo>
                <a:cubicBezTo>
                  <a:pt x="219695" y="8467"/>
                  <a:pt x="189604" y="12223"/>
                  <a:pt x="163250" y="25400"/>
                </a:cubicBezTo>
                <a:cubicBezTo>
                  <a:pt x="154149" y="29951"/>
                  <a:pt x="152674" y="42854"/>
                  <a:pt x="146317" y="50800"/>
                </a:cubicBezTo>
                <a:cubicBezTo>
                  <a:pt x="141330" y="57033"/>
                  <a:pt x="134370" y="61500"/>
                  <a:pt x="129383" y="67733"/>
                </a:cubicBezTo>
                <a:cubicBezTo>
                  <a:pt x="123026" y="75679"/>
                  <a:pt x="118364" y="84853"/>
                  <a:pt x="112450" y="93133"/>
                </a:cubicBezTo>
                <a:cubicBezTo>
                  <a:pt x="59942" y="166646"/>
                  <a:pt x="110023" y="92540"/>
                  <a:pt x="70117" y="152400"/>
                </a:cubicBezTo>
                <a:cubicBezTo>
                  <a:pt x="63012" y="195027"/>
                  <a:pt x="58780" y="228746"/>
                  <a:pt x="44717" y="270933"/>
                </a:cubicBezTo>
                <a:lnTo>
                  <a:pt x="27783" y="321733"/>
                </a:lnTo>
                <a:cubicBezTo>
                  <a:pt x="-14036" y="698137"/>
                  <a:pt x="-4160" y="581649"/>
                  <a:pt x="27783" y="1354667"/>
                </a:cubicBezTo>
                <a:cubicBezTo>
                  <a:pt x="28825" y="1379888"/>
                  <a:pt x="53667" y="1398453"/>
                  <a:pt x="61650" y="1422400"/>
                </a:cubicBezTo>
                <a:cubicBezTo>
                  <a:pt x="64472" y="1430867"/>
                  <a:pt x="66126" y="1439818"/>
                  <a:pt x="70117" y="1447800"/>
                </a:cubicBezTo>
                <a:cubicBezTo>
                  <a:pt x="81576" y="1470718"/>
                  <a:pt x="97355" y="1486819"/>
                  <a:pt x="120917" y="1498600"/>
                </a:cubicBezTo>
                <a:cubicBezTo>
                  <a:pt x="131325" y="1503804"/>
                  <a:pt x="143494" y="1504245"/>
                  <a:pt x="154783" y="1507067"/>
                </a:cubicBezTo>
                <a:cubicBezTo>
                  <a:pt x="163250" y="1512711"/>
                  <a:pt x="171082" y="1519449"/>
                  <a:pt x="180183" y="1524000"/>
                </a:cubicBezTo>
                <a:cubicBezTo>
                  <a:pt x="188165" y="1527991"/>
                  <a:pt x="198157" y="1527516"/>
                  <a:pt x="205583" y="1532467"/>
                </a:cubicBezTo>
                <a:cubicBezTo>
                  <a:pt x="215546" y="1539109"/>
                  <a:pt x="221892" y="1550075"/>
                  <a:pt x="230983" y="1557867"/>
                </a:cubicBezTo>
                <a:cubicBezTo>
                  <a:pt x="263602" y="1585826"/>
                  <a:pt x="256768" y="1580573"/>
                  <a:pt x="290250" y="1591733"/>
                </a:cubicBezTo>
                <a:cubicBezTo>
                  <a:pt x="324117" y="1588911"/>
                  <a:pt x="358448" y="1589530"/>
                  <a:pt x="391850" y="1583267"/>
                </a:cubicBezTo>
                <a:cubicBezTo>
                  <a:pt x="402533" y="1581264"/>
                  <a:pt x="441244" y="1557628"/>
                  <a:pt x="451117" y="1549400"/>
                </a:cubicBezTo>
                <a:cubicBezTo>
                  <a:pt x="460315" y="1541735"/>
                  <a:pt x="466938" y="1531184"/>
                  <a:pt x="476517" y="1524000"/>
                </a:cubicBezTo>
                <a:cubicBezTo>
                  <a:pt x="560678" y="1460879"/>
                  <a:pt x="484250" y="1533200"/>
                  <a:pt x="544250" y="1473200"/>
                </a:cubicBezTo>
                <a:cubicBezTo>
                  <a:pt x="549894" y="1461911"/>
                  <a:pt x="554182" y="1449835"/>
                  <a:pt x="561183" y="1439333"/>
                </a:cubicBezTo>
                <a:cubicBezTo>
                  <a:pt x="565611" y="1432691"/>
                  <a:pt x="574547" y="1429540"/>
                  <a:pt x="578117" y="1422400"/>
                </a:cubicBezTo>
                <a:cubicBezTo>
                  <a:pt x="586100" y="1406435"/>
                  <a:pt x="595050" y="1371600"/>
                  <a:pt x="595050" y="1371600"/>
                </a:cubicBezTo>
                <a:cubicBezTo>
                  <a:pt x="592228" y="1154289"/>
                  <a:pt x="594249" y="936861"/>
                  <a:pt x="586583" y="719667"/>
                </a:cubicBezTo>
                <a:cubicBezTo>
                  <a:pt x="585762" y="696409"/>
                  <a:pt x="572941" y="674972"/>
                  <a:pt x="569650" y="651933"/>
                </a:cubicBezTo>
                <a:cubicBezTo>
                  <a:pt x="566828" y="632178"/>
                  <a:pt x="564753" y="612301"/>
                  <a:pt x="561183" y="592667"/>
                </a:cubicBezTo>
                <a:cubicBezTo>
                  <a:pt x="559101" y="581218"/>
                  <a:pt x="554630" y="570278"/>
                  <a:pt x="552717" y="558800"/>
                </a:cubicBezTo>
                <a:cubicBezTo>
                  <a:pt x="550624" y="546242"/>
                  <a:pt x="543552" y="469451"/>
                  <a:pt x="535783" y="448733"/>
                </a:cubicBezTo>
                <a:cubicBezTo>
                  <a:pt x="532210" y="439205"/>
                  <a:pt x="524494" y="431800"/>
                  <a:pt x="518850" y="423333"/>
                </a:cubicBezTo>
                <a:cubicBezTo>
                  <a:pt x="516028" y="409222"/>
                  <a:pt x="516338" y="394101"/>
                  <a:pt x="510383" y="381000"/>
                </a:cubicBezTo>
                <a:cubicBezTo>
                  <a:pt x="501962" y="362473"/>
                  <a:pt x="482953" y="349507"/>
                  <a:pt x="476517" y="330200"/>
                </a:cubicBezTo>
                <a:cubicBezTo>
                  <a:pt x="455235" y="266356"/>
                  <a:pt x="483943" y="345052"/>
                  <a:pt x="451117" y="279400"/>
                </a:cubicBezTo>
                <a:cubicBezTo>
                  <a:pt x="428543" y="234252"/>
                  <a:pt x="460947" y="272977"/>
                  <a:pt x="425717" y="220133"/>
                </a:cubicBezTo>
                <a:cubicBezTo>
                  <a:pt x="421289" y="213491"/>
                  <a:pt x="414428" y="208844"/>
                  <a:pt x="408783" y="203200"/>
                </a:cubicBezTo>
                <a:cubicBezTo>
                  <a:pt x="392595" y="154633"/>
                  <a:pt x="411277" y="198059"/>
                  <a:pt x="383383" y="160867"/>
                </a:cubicBezTo>
                <a:cubicBezTo>
                  <a:pt x="371172" y="144586"/>
                  <a:pt x="363907" y="124457"/>
                  <a:pt x="349517" y="110067"/>
                </a:cubicBezTo>
                <a:cubicBezTo>
                  <a:pt x="335406" y="95956"/>
                  <a:pt x="318253" y="84338"/>
                  <a:pt x="307183" y="67733"/>
                </a:cubicBezTo>
                <a:cubicBezTo>
                  <a:pt x="294688" y="48991"/>
                  <a:pt x="284407" y="29971"/>
                  <a:pt x="264850" y="16933"/>
                </a:cubicBezTo>
                <a:cubicBezTo>
                  <a:pt x="250812" y="7575"/>
                  <a:pt x="250739" y="2822"/>
                  <a:pt x="247917" y="0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704228" y="2395263"/>
            <a:ext cx="1684866" cy="3166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704228" y="2805075"/>
            <a:ext cx="1684866" cy="702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18777" y="2711942"/>
            <a:ext cx="1670317" cy="7365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10311" y="2957476"/>
            <a:ext cx="1678783" cy="550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89" y="2178162"/>
            <a:ext cx="748659" cy="27013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5400000">
            <a:off x="6487983" y="3053878"/>
            <a:ext cx="4615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…</a:t>
            </a:r>
            <a:endParaRPr lang="en-US" sz="2300" dirty="0"/>
          </a:p>
        </p:txBody>
      </p:sp>
      <p:sp>
        <p:nvSpPr>
          <p:cNvPr id="53" name="TextBox 52"/>
          <p:cNvSpPr txBox="1"/>
          <p:nvPr/>
        </p:nvSpPr>
        <p:spPr>
          <a:xfrm>
            <a:off x="406679" y="3946658"/>
            <a:ext cx="877891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2. </a:t>
            </a:r>
            <a:r>
              <a:rPr lang="en-US" sz="2200" dirty="0" smtClean="0"/>
              <a:t>Define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t  </a:t>
            </a:r>
            <a:r>
              <a:rPr lang="en-US" sz="2200" dirty="0" smtClean="0"/>
              <a:t>on graph </a:t>
            </a:r>
            <a:r>
              <a:rPr lang="en-US" sz="2200" dirty="0" smtClean="0">
                <a:solidFill>
                  <a:srgbClr val="FF0000"/>
                </a:solidFill>
              </a:rPr>
              <a:t>G’(V’, W’, E’) </a:t>
            </a:r>
            <a:r>
              <a:rPr lang="en-US" sz="2200" dirty="0" smtClean="0"/>
              <a:t>with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  V’ = </a:t>
            </a:r>
            <a:r>
              <a:rPr lang="en-US" sz="2200" dirty="0" err="1" smtClean="0">
                <a:solidFill>
                  <a:srgbClr val="FF0000"/>
                </a:solidFill>
              </a:rPr>
              <a:t>V</a:t>
            </a:r>
            <a:r>
              <a:rPr lang="en-US" sz="22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W’ = </a:t>
            </a:r>
            <a:r>
              <a:rPr lang="en-US" sz="2200" dirty="0" err="1" smtClean="0">
                <a:solidFill>
                  <a:srgbClr val="FF0000"/>
                </a:solidFill>
              </a:rPr>
              <a:t>W</a:t>
            </a:r>
            <a:r>
              <a:rPr lang="en-US" sz="22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FF0000"/>
                </a:solidFill>
              </a:rPr>
              <a:t> [N’] = [N]</a:t>
            </a:r>
            <a:r>
              <a:rPr lang="en-US" sz="2200" baseline="30000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>
                <a:solidFill>
                  <a:srgbClr val="000000"/>
                </a:solidFill>
              </a:rPr>
              <a:t>,</a:t>
            </a:r>
            <a:r>
              <a:rPr lang="en-US" sz="2200" dirty="0" smtClean="0">
                <a:solidFill>
                  <a:srgbClr val="FF0000"/>
                </a:solidFill>
              </a:rPr>
              <a:t> [M’] = [M]</a:t>
            </a:r>
            <a:r>
              <a:rPr lang="en-US" sz="2200" baseline="30000" dirty="0" smtClean="0">
                <a:solidFill>
                  <a:srgbClr val="FF0000"/>
                </a:solidFill>
              </a:rPr>
              <a:t>t</a:t>
            </a:r>
          </a:p>
          <a:p>
            <a:endParaRPr lang="en-US" sz="2000" dirty="0"/>
          </a:p>
          <a:p>
            <a:r>
              <a:rPr lang="en-US" sz="2200" dirty="0" smtClean="0"/>
              <a:t>Edge set:</a:t>
            </a:r>
          </a:p>
          <a:p>
            <a:endParaRPr lang="en-US" sz="15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Function:  </a:t>
            </a:r>
            <a:endParaRPr lang="en-US" sz="2200" dirty="0"/>
          </a:p>
        </p:txBody>
      </p:sp>
      <p:sp>
        <p:nvSpPr>
          <p:cNvPr id="54" name="TextBox 53"/>
          <p:cNvSpPr txBox="1"/>
          <p:nvPr/>
        </p:nvSpPr>
        <p:spPr>
          <a:xfrm>
            <a:off x="6144427" y="1681670"/>
            <a:ext cx="286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L</a:t>
            </a:r>
            <a:endParaRPr lang="en-US" sz="2200" i="1" dirty="0"/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62" y="5000050"/>
            <a:ext cx="6188410" cy="352333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51" y="5429781"/>
            <a:ext cx="4474650" cy="353489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11" y="5922526"/>
            <a:ext cx="5156512" cy="317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2862" y="5352383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iff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561999" y="1222958"/>
            <a:ext cx="30771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(see parallel repetition </a:t>
            </a:r>
          </a:p>
          <a:p>
            <a:r>
              <a:rPr lang="en-US" sz="1900" dirty="0" smtClean="0"/>
              <a:t>session on Thursday)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1782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Example: Parallel Repetition </a:t>
            </a:r>
          </a:p>
          <a:p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(for kids)</a:t>
            </a:r>
            <a:endParaRPr lang="en-GB" sz="42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459" y="1718397"/>
            <a:ext cx="9017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0000FF"/>
                </a:solidFill>
              </a:rPr>
              <a:t>1. </a:t>
            </a:r>
            <a:r>
              <a:rPr lang="en-US" sz="2200" dirty="0" smtClean="0"/>
              <a:t>write </a:t>
            </a:r>
            <a:r>
              <a:rPr lang="en-US" sz="2200" i="1" dirty="0" smtClean="0"/>
              <a:t>C</a:t>
            </a:r>
            <a:r>
              <a:rPr lang="en-US" sz="2200" dirty="0" smtClean="0"/>
              <a:t> as a </a:t>
            </a:r>
            <a:r>
              <a:rPr lang="en-US" sz="2200" i="1" dirty="0" smtClean="0"/>
              <a:t>cover label instance</a:t>
            </a:r>
            <a:r>
              <a:rPr lang="en-US" sz="2200" dirty="0" smtClean="0"/>
              <a:t> </a:t>
            </a:r>
          </a:p>
          <a:p>
            <a:r>
              <a:rPr lang="en-US" sz="2200" i="1" dirty="0"/>
              <a:t> </a:t>
            </a:r>
            <a:r>
              <a:rPr lang="en-US" sz="2200" i="1" dirty="0" smtClean="0"/>
              <a:t>    L </a:t>
            </a:r>
            <a:r>
              <a:rPr lang="en-US" sz="2200" dirty="0" smtClean="0"/>
              <a:t> on </a:t>
            </a:r>
            <a:r>
              <a:rPr lang="en-US" sz="2200" dirty="0" smtClean="0">
                <a:solidFill>
                  <a:srgbClr val="FF0000"/>
                </a:solidFill>
              </a:rPr>
              <a:t>G(V, W, E) </a:t>
            </a:r>
            <a:r>
              <a:rPr lang="en-US" sz="2200" dirty="0" smtClean="0"/>
              <a:t>with function </a:t>
            </a:r>
            <a:r>
              <a:rPr lang="en-US" sz="2200" dirty="0" err="1" smtClean="0">
                <a:solidFill>
                  <a:srgbClr val="FF0000"/>
                </a:solidFill>
              </a:rPr>
              <a:t>Π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v,w</a:t>
            </a:r>
            <a:r>
              <a:rPr lang="en-US" sz="2200" baseline="-250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: [N] -&gt; [M] </a:t>
            </a:r>
          </a:p>
          <a:p>
            <a:endParaRPr lang="en-US" sz="1500" dirty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     </a:t>
            </a:r>
            <a:r>
              <a:rPr lang="en-US" sz="2200" dirty="0" smtClean="0">
                <a:solidFill>
                  <a:srgbClr val="000000"/>
                </a:solidFill>
              </a:rPr>
              <a:t>Labeling </a:t>
            </a:r>
            <a:r>
              <a:rPr lang="en-US" sz="2200" dirty="0" smtClean="0">
                <a:solidFill>
                  <a:srgbClr val="FF0000"/>
                </a:solidFill>
              </a:rPr>
              <a:t>l : V -&gt; [N], W -&gt; [M] </a:t>
            </a:r>
            <a:r>
              <a:rPr lang="en-US" sz="2200" dirty="0" smtClean="0"/>
              <a:t>covers</a:t>
            </a:r>
          </a:p>
          <a:p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   </a:t>
            </a:r>
            <a:r>
              <a:rPr lang="en-US" sz="2200" dirty="0" smtClean="0">
                <a:solidFill>
                  <a:srgbClr val="000000"/>
                </a:solidFill>
              </a:rPr>
              <a:t>edge (v, w) if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Π</a:t>
            </a:r>
            <a:r>
              <a:rPr lang="en-US" sz="2200" baseline="-25000" dirty="0" err="1">
                <a:solidFill>
                  <a:srgbClr val="FF0000"/>
                </a:solidFill>
              </a:rPr>
              <a:t>v,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w</a:t>
            </a:r>
            <a:r>
              <a:rPr lang="en-US" sz="2200" dirty="0" smtClean="0">
                <a:solidFill>
                  <a:srgbClr val="FF0000"/>
                </a:solidFill>
              </a:rPr>
              <a:t>(l(w)) = l(v)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   </a:t>
            </a: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</p:txBody>
      </p:sp>
      <p:sp>
        <p:nvSpPr>
          <p:cNvPr id="37" name="Freeform 36"/>
          <p:cNvSpPr/>
          <p:nvPr/>
        </p:nvSpPr>
        <p:spPr>
          <a:xfrm>
            <a:off x="6252671" y="2088230"/>
            <a:ext cx="808243" cy="1735667"/>
          </a:xfrm>
          <a:custGeom>
            <a:avLst/>
            <a:gdLst>
              <a:gd name="connsiteX0" fmla="*/ 268112 w 808243"/>
              <a:gd name="connsiteY0" fmla="*/ 0 h 1735667"/>
              <a:gd name="connsiteX1" fmla="*/ 268112 w 808243"/>
              <a:gd name="connsiteY1" fmla="*/ 0 h 1735667"/>
              <a:gd name="connsiteX2" fmla="*/ 211667 w 808243"/>
              <a:gd name="connsiteY2" fmla="*/ 112889 h 1735667"/>
              <a:gd name="connsiteX3" fmla="*/ 169334 w 808243"/>
              <a:gd name="connsiteY3" fmla="*/ 155222 h 1735667"/>
              <a:gd name="connsiteX4" fmla="*/ 155223 w 808243"/>
              <a:gd name="connsiteY4" fmla="*/ 197556 h 1735667"/>
              <a:gd name="connsiteX5" fmla="*/ 127000 w 808243"/>
              <a:gd name="connsiteY5" fmla="*/ 225778 h 1735667"/>
              <a:gd name="connsiteX6" fmla="*/ 70556 w 808243"/>
              <a:gd name="connsiteY6" fmla="*/ 310445 h 1735667"/>
              <a:gd name="connsiteX7" fmla="*/ 56445 w 808243"/>
              <a:gd name="connsiteY7" fmla="*/ 366889 h 1735667"/>
              <a:gd name="connsiteX8" fmla="*/ 14112 w 808243"/>
              <a:gd name="connsiteY8" fmla="*/ 508000 h 1735667"/>
              <a:gd name="connsiteX9" fmla="*/ 0 w 808243"/>
              <a:gd name="connsiteY9" fmla="*/ 606778 h 1735667"/>
              <a:gd name="connsiteX10" fmla="*/ 14112 w 808243"/>
              <a:gd name="connsiteY10" fmla="*/ 1255889 h 1735667"/>
              <a:gd name="connsiteX11" fmla="*/ 28223 w 808243"/>
              <a:gd name="connsiteY11" fmla="*/ 1354667 h 1735667"/>
              <a:gd name="connsiteX12" fmla="*/ 42334 w 808243"/>
              <a:gd name="connsiteY12" fmla="*/ 1439334 h 1735667"/>
              <a:gd name="connsiteX13" fmla="*/ 127000 w 808243"/>
              <a:gd name="connsiteY13" fmla="*/ 1608667 h 1735667"/>
              <a:gd name="connsiteX14" fmla="*/ 169334 w 808243"/>
              <a:gd name="connsiteY14" fmla="*/ 1651000 h 1735667"/>
              <a:gd name="connsiteX15" fmla="*/ 211667 w 808243"/>
              <a:gd name="connsiteY15" fmla="*/ 1665111 h 1735667"/>
              <a:gd name="connsiteX16" fmla="*/ 239889 w 808243"/>
              <a:gd name="connsiteY16" fmla="*/ 1707445 h 1735667"/>
              <a:gd name="connsiteX17" fmla="*/ 381000 w 808243"/>
              <a:gd name="connsiteY17" fmla="*/ 1721556 h 1735667"/>
              <a:gd name="connsiteX18" fmla="*/ 479778 w 808243"/>
              <a:gd name="connsiteY18" fmla="*/ 1735667 h 1735667"/>
              <a:gd name="connsiteX19" fmla="*/ 691445 w 808243"/>
              <a:gd name="connsiteY19" fmla="*/ 1721556 h 1735667"/>
              <a:gd name="connsiteX20" fmla="*/ 705556 w 808243"/>
              <a:gd name="connsiteY20" fmla="*/ 1679222 h 1735667"/>
              <a:gd name="connsiteX21" fmla="*/ 733778 w 808243"/>
              <a:gd name="connsiteY21" fmla="*/ 1622778 h 1735667"/>
              <a:gd name="connsiteX22" fmla="*/ 747889 w 808243"/>
              <a:gd name="connsiteY22" fmla="*/ 1580445 h 1735667"/>
              <a:gd name="connsiteX23" fmla="*/ 762000 w 808243"/>
              <a:gd name="connsiteY23" fmla="*/ 1524000 h 1735667"/>
              <a:gd name="connsiteX24" fmla="*/ 790223 w 808243"/>
              <a:gd name="connsiteY24" fmla="*/ 1481667 h 1735667"/>
              <a:gd name="connsiteX25" fmla="*/ 790223 w 808243"/>
              <a:gd name="connsiteY25" fmla="*/ 917222 h 1735667"/>
              <a:gd name="connsiteX26" fmla="*/ 762000 w 808243"/>
              <a:gd name="connsiteY26" fmla="*/ 832556 h 1735667"/>
              <a:gd name="connsiteX27" fmla="*/ 747889 w 808243"/>
              <a:gd name="connsiteY27" fmla="*/ 776111 h 1735667"/>
              <a:gd name="connsiteX28" fmla="*/ 719667 w 808243"/>
              <a:gd name="connsiteY28" fmla="*/ 691445 h 1735667"/>
              <a:gd name="connsiteX29" fmla="*/ 705556 w 808243"/>
              <a:gd name="connsiteY29" fmla="*/ 649111 h 1735667"/>
              <a:gd name="connsiteX30" fmla="*/ 635000 w 808243"/>
              <a:gd name="connsiteY30" fmla="*/ 437445 h 1735667"/>
              <a:gd name="connsiteX31" fmla="*/ 606778 w 808243"/>
              <a:gd name="connsiteY31" fmla="*/ 352778 h 1735667"/>
              <a:gd name="connsiteX32" fmla="*/ 550334 w 808243"/>
              <a:gd name="connsiteY32" fmla="*/ 254000 h 1735667"/>
              <a:gd name="connsiteX33" fmla="*/ 536223 w 808243"/>
              <a:gd name="connsiteY33" fmla="*/ 197556 h 1735667"/>
              <a:gd name="connsiteX34" fmla="*/ 395112 w 808243"/>
              <a:gd name="connsiteY34" fmla="*/ 56445 h 1735667"/>
              <a:gd name="connsiteX35" fmla="*/ 310445 w 808243"/>
              <a:gd name="connsiteY35" fmla="*/ 28222 h 1735667"/>
              <a:gd name="connsiteX36" fmla="*/ 268112 w 808243"/>
              <a:gd name="connsiteY36" fmla="*/ 0 h 17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8243" h="1735667">
                <a:moveTo>
                  <a:pt x="268112" y="0"/>
                </a:moveTo>
                <a:lnTo>
                  <a:pt x="268112" y="0"/>
                </a:lnTo>
                <a:cubicBezTo>
                  <a:pt x="249297" y="37630"/>
                  <a:pt x="234254" y="77395"/>
                  <a:pt x="211667" y="112889"/>
                </a:cubicBezTo>
                <a:cubicBezTo>
                  <a:pt x="200953" y="129725"/>
                  <a:pt x="180403" y="138618"/>
                  <a:pt x="169334" y="155222"/>
                </a:cubicBezTo>
                <a:cubicBezTo>
                  <a:pt x="161083" y="167598"/>
                  <a:pt x="162876" y="184801"/>
                  <a:pt x="155223" y="197556"/>
                </a:cubicBezTo>
                <a:cubicBezTo>
                  <a:pt x="148378" y="208964"/>
                  <a:pt x="134983" y="215135"/>
                  <a:pt x="127000" y="225778"/>
                </a:cubicBezTo>
                <a:cubicBezTo>
                  <a:pt x="106649" y="252913"/>
                  <a:pt x="70556" y="310445"/>
                  <a:pt x="70556" y="310445"/>
                </a:cubicBezTo>
                <a:cubicBezTo>
                  <a:pt x="65852" y="329260"/>
                  <a:pt x="62018" y="348313"/>
                  <a:pt x="56445" y="366889"/>
                </a:cubicBezTo>
                <a:cubicBezTo>
                  <a:pt x="39452" y="423534"/>
                  <a:pt x="24120" y="452958"/>
                  <a:pt x="14112" y="508000"/>
                </a:cubicBezTo>
                <a:cubicBezTo>
                  <a:pt x="8162" y="540724"/>
                  <a:pt x="4704" y="573852"/>
                  <a:pt x="0" y="606778"/>
                </a:cubicBezTo>
                <a:cubicBezTo>
                  <a:pt x="4704" y="823148"/>
                  <a:pt x="5951" y="1039621"/>
                  <a:pt x="14112" y="1255889"/>
                </a:cubicBezTo>
                <a:cubicBezTo>
                  <a:pt x="15366" y="1289126"/>
                  <a:pt x="23166" y="1321793"/>
                  <a:pt x="28223" y="1354667"/>
                </a:cubicBezTo>
                <a:cubicBezTo>
                  <a:pt x="32574" y="1382946"/>
                  <a:pt x="35395" y="1411577"/>
                  <a:pt x="42334" y="1439334"/>
                </a:cubicBezTo>
                <a:cubicBezTo>
                  <a:pt x="57636" y="1500541"/>
                  <a:pt x="81016" y="1562684"/>
                  <a:pt x="127000" y="1608667"/>
                </a:cubicBezTo>
                <a:cubicBezTo>
                  <a:pt x="141111" y="1622778"/>
                  <a:pt x="152729" y="1639930"/>
                  <a:pt x="169334" y="1651000"/>
                </a:cubicBezTo>
                <a:cubicBezTo>
                  <a:pt x="181710" y="1659251"/>
                  <a:pt x="197556" y="1660407"/>
                  <a:pt x="211667" y="1665111"/>
                </a:cubicBezTo>
                <a:cubicBezTo>
                  <a:pt x="221074" y="1679222"/>
                  <a:pt x="223800" y="1702082"/>
                  <a:pt x="239889" y="1707445"/>
                </a:cubicBezTo>
                <a:cubicBezTo>
                  <a:pt x="284735" y="1722394"/>
                  <a:pt x="334052" y="1716033"/>
                  <a:pt x="381000" y="1721556"/>
                </a:cubicBezTo>
                <a:cubicBezTo>
                  <a:pt x="414032" y="1725442"/>
                  <a:pt x="446852" y="1730963"/>
                  <a:pt x="479778" y="1735667"/>
                </a:cubicBezTo>
                <a:cubicBezTo>
                  <a:pt x="550334" y="1730963"/>
                  <a:pt x="622844" y="1738706"/>
                  <a:pt x="691445" y="1721556"/>
                </a:cubicBezTo>
                <a:cubicBezTo>
                  <a:pt x="705875" y="1717948"/>
                  <a:pt x="699697" y="1692894"/>
                  <a:pt x="705556" y="1679222"/>
                </a:cubicBezTo>
                <a:cubicBezTo>
                  <a:pt x="713842" y="1659887"/>
                  <a:pt x="725492" y="1642113"/>
                  <a:pt x="733778" y="1622778"/>
                </a:cubicBezTo>
                <a:cubicBezTo>
                  <a:pt x="739637" y="1609106"/>
                  <a:pt x="743803" y="1594747"/>
                  <a:pt x="747889" y="1580445"/>
                </a:cubicBezTo>
                <a:cubicBezTo>
                  <a:pt x="753217" y="1561797"/>
                  <a:pt x="754360" y="1541826"/>
                  <a:pt x="762000" y="1524000"/>
                </a:cubicBezTo>
                <a:cubicBezTo>
                  <a:pt x="768681" y="1508412"/>
                  <a:pt x="780815" y="1495778"/>
                  <a:pt x="790223" y="1481667"/>
                </a:cubicBezTo>
                <a:cubicBezTo>
                  <a:pt x="810326" y="1240433"/>
                  <a:pt x="817879" y="1230654"/>
                  <a:pt x="790223" y="917222"/>
                </a:cubicBezTo>
                <a:cubicBezTo>
                  <a:pt x="787608" y="887588"/>
                  <a:pt x="770548" y="861050"/>
                  <a:pt x="762000" y="832556"/>
                </a:cubicBezTo>
                <a:cubicBezTo>
                  <a:pt x="756427" y="813980"/>
                  <a:pt x="753462" y="794687"/>
                  <a:pt x="747889" y="776111"/>
                </a:cubicBezTo>
                <a:cubicBezTo>
                  <a:pt x="739341" y="747617"/>
                  <a:pt x="729074" y="719667"/>
                  <a:pt x="719667" y="691445"/>
                </a:cubicBezTo>
                <a:lnTo>
                  <a:pt x="705556" y="649111"/>
                </a:lnTo>
                <a:lnTo>
                  <a:pt x="635000" y="437445"/>
                </a:lnTo>
                <a:cubicBezTo>
                  <a:pt x="635000" y="437444"/>
                  <a:pt x="606779" y="352779"/>
                  <a:pt x="606778" y="352778"/>
                </a:cubicBezTo>
                <a:cubicBezTo>
                  <a:pt x="583383" y="317685"/>
                  <a:pt x="565680" y="294924"/>
                  <a:pt x="550334" y="254000"/>
                </a:cubicBezTo>
                <a:cubicBezTo>
                  <a:pt x="543524" y="235841"/>
                  <a:pt x="544896" y="214902"/>
                  <a:pt x="536223" y="197556"/>
                </a:cubicBezTo>
                <a:cubicBezTo>
                  <a:pt x="506119" y="137348"/>
                  <a:pt x="462845" y="79023"/>
                  <a:pt x="395112" y="56445"/>
                </a:cubicBezTo>
                <a:cubicBezTo>
                  <a:pt x="366890" y="47037"/>
                  <a:pt x="340194" y="28222"/>
                  <a:pt x="310445" y="28222"/>
                </a:cubicBezTo>
                <a:lnTo>
                  <a:pt x="26811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50227" y="2178162"/>
            <a:ext cx="437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 smtClean="0"/>
              <a:t>1</a:t>
            </a:r>
          </a:p>
          <a:p>
            <a:r>
              <a:rPr lang="en-US" dirty="0"/>
              <a:t>x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x</a:t>
            </a:r>
            <a:r>
              <a:rPr lang="en-US" baseline="-25000" dirty="0" smtClean="0"/>
              <a:t>3</a:t>
            </a:r>
          </a:p>
          <a:p>
            <a:endParaRPr lang="en-US" dirty="0" smtClean="0"/>
          </a:p>
          <a:p>
            <a:r>
              <a:rPr lang="en-US" dirty="0" err="1"/>
              <a:t>x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8321360" y="2178162"/>
            <a:ext cx="437444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</a:p>
          <a:p>
            <a:endParaRPr lang="en-US" sz="1000" baseline="-25000" dirty="0" smtClean="0"/>
          </a:p>
          <a:p>
            <a:r>
              <a:rPr lang="en-US" dirty="0"/>
              <a:t>C</a:t>
            </a:r>
            <a:r>
              <a:rPr lang="en-US" baseline="-25000" dirty="0" smtClean="0"/>
              <a:t>2</a:t>
            </a:r>
          </a:p>
          <a:p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baseline="-25000" dirty="0" smtClean="0"/>
              <a:t>m</a:t>
            </a:r>
          </a:p>
        </p:txBody>
      </p:sp>
      <p:sp>
        <p:nvSpPr>
          <p:cNvPr id="40" name="Freeform 39"/>
          <p:cNvSpPr/>
          <p:nvPr/>
        </p:nvSpPr>
        <p:spPr>
          <a:xfrm>
            <a:off x="8217377" y="2110808"/>
            <a:ext cx="595050" cy="1591733"/>
          </a:xfrm>
          <a:custGeom>
            <a:avLst/>
            <a:gdLst>
              <a:gd name="connsiteX0" fmla="*/ 247917 w 595050"/>
              <a:gd name="connsiteY0" fmla="*/ 0 h 1591733"/>
              <a:gd name="connsiteX1" fmla="*/ 247917 w 595050"/>
              <a:gd name="connsiteY1" fmla="*/ 0 h 1591733"/>
              <a:gd name="connsiteX2" fmla="*/ 163250 w 595050"/>
              <a:gd name="connsiteY2" fmla="*/ 25400 h 1591733"/>
              <a:gd name="connsiteX3" fmla="*/ 146317 w 595050"/>
              <a:gd name="connsiteY3" fmla="*/ 50800 h 1591733"/>
              <a:gd name="connsiteX4" fmla="*/ 129383 w 595050"/>
              <a:gd name="connsiteY4" fmla="*/ 67733 h 1591733"/>
              <a:gd name="connsiteX5" fmla="*/ 112450 w 595050"/>
              <a:gd name="connsiteY5" fmla="*/ 93133 h 1591733"/>
              <a:gd name="connsiteX6" fmla="*/ 70117 w 595050"/>
              <a:gd name="connsiteY6" fmla="*/ 152400 h 1591733"/>
              <a:gd name="connsiteX7" fmla="*/ 44717 w 595050"/>
              <a:gd name="connsiteY7" fmla="*/ 270933 h 1591733"/>
              <a:gd name="connsiteX8" fmla="*/ 27783 w 595050"/>
              <a:gd name="connsiteY8" fmla="*/ 321733 h 1591733"/>
              <a:gd name="connsiteX9" fmla="*/ 27783 w 595050"/>
              <a:gd name="connsiteY9" fmla="*/ 1354667 h 1591733"/>
              <a:gd name="connsiteX10" fmla="*/ 61650 w 595050"/>
              <a:gd name="connsiteY10" fmla="*/ 1422400 h 1591733"/>
              <a:gd name="connsiteX11" fmla="*/ 70117 w 595050"/>
              <a:gd name="connsiteY11" fmla="*/ 1447800 h 1591733"/>
              <a:gd name="connsiteX12" fmla="*/ 120917 w 595050"/>
              <a:gd name="connsiteY12" fmla="*/ 1498600 h 1591733"/>
              <a:gd name="connsiteX13" fmla="*/ 154783 w 595050"/>
              <a:gd name="connsiteY13" fmla="*/ 1507067 h 1591733"/>
              <a:gd name="connsiteX14" fmla="*/ 180183 w 595050"/>
              <a:gd name="connsiteY14" fmla="*/ 1524000 h 1591733"/>
              <a:gd name="connsiteX15" fmla="*/ 205583 w 595050"/>
              <a:gd name="connsiteY15" fmla="*/ 1532467 h 1591733"/>
              <a:gd name="connsiteX16" fmla="*/ 230983 w 595050"/>
              <a:gd name="connsiteY16" fmla="*/ 1557867 h 1591733"/>
              <a:gd name="connsiteX17" fmla="*/ 290250 w 595050"/>
              <a:gd name="connsiteY17" fmla="*/ 1591733 h 1591733"/>
              <a:gd name="connsiteX18" fmla="*/ 391850 w 595050"/>
              <a:gd name="connsiteY18" fmla="*/ 1583267 h 1591733"/>
              <a:gd name="connsiteX19" fmla="*/ 451117 w 595050"/>
              <a:gd name="connsiteY19" fmla="*/ 1549400 h 1591733"/>
              <a:gd name="connsiteX20" fmla="*/ 476517 w 595050"/>
              <a:gd name="connsiteY20" fmla="*/ 1524000 h 1591733"/>
              <a:gd name="connsiteX21" fmla="*/ 544250 w 595050"/>
              <a:gd name="connsiteY21" fmla="*/ 1473200 h 1591733"/>
              <a:gd name="connsiteX22" fmla="*/ 561183 w 595050"/>
              <a:gd name="connsiteY22" fmla="*/ 1439333 h 1591733"/>
              <a:gd name="connsiteX23" fmla="*/ 578117 w 595050"/>
              <a:gd name="connsiteY23" fmla="*/ 1422400 h 1591733"/>
              <a:gd name="connsiteX24" fmla="*/ 595050 w 595050"/>
              <a:gd name="connsiteY24" fmla="*/ 1371600 h 1591733"/>
              <a:gd name="connsiteX25" fmla="*/ 586583 w 595050"/>
              <a:gd name="connsiteY25" fmla="*/ 719667 h 1591733"/>
              <a:gd name="connsiteX26" fmla="*/ 569650 w 595050"/>
              <a:gd name="connsiteY26" fmla="*/ 651933 h 1591733"/>
              <a:gd name="connsiteX27" fmla="*/ 561183 w 595050"/>
              <a:gd name="connsiteY27" fmla="*/ 592667 h 1591733"/>
              <a:gd name="connsiteX28" fmla="*/ 552717 w 595050"/>
              <a:gd name="connsiteY28" fmla="*/ 558800 h 1591733"/>
              <a:gd name="connsiteX29" fmla="*/ 535783 w 595050"/>
              <a:gd name="connsiteY29" fmla="*/ 448733 h 1591733"/>
              <a:gd name="connsiteX30" fmla="*/ 518850 w 595050"/>
              <a:gd name="connsiteY30" fmla="*/ 423333 h 1591733"/>
              <a:gd name="connsiteX31" fmla="*/ 510383 w 595050"/>
              <a:gd name="connsiteY31" fmla="*/ 381000 h 1591733"/>
              <a:gd name="connsiteX32" fmla="*/ 476517 w 595050"/>
              <a:gd name="connsiteY32" fmla="*/ 330200 h 1591733"/>
              <a:gd name="connsiteX33" fmla="*/ 451117 w 595050"/>
              <a:gd name="connsiteY33" fmla="*/ 279400 h 1591733"/>
              <a:gd name="connsiteX34" fmla="*/ 425717 w 595050"/>
              <a:gd name="connsiteY34" fmla="*/ 220133 h 1591733"/>
              <a:gd name="connsiteX35" fmla="*/ 408783 w 595050"/>
              <a:gd name="connsiteY35" fmla="*/ 203200 h 1591733"/>
              <a:gd name="connsiteX36" fmla="*/ 383383 w 595050"/>
              <a:gd name="connsiteY36" fmla="*/ 160867 h 1591733"/>
              <a:gd name="connsiteX37" fmla="*/ 349517 w 595050"/>
              <a:gd name="connsiteY37" fmla="*/ 110067 h 1591733"/>
              <a:gd name="connsiteX38" fmla="*/ 307183 w 595050"/>
              <a:gd name="connsiteY38" fmla="*/ 67733 h 1591733"/>
              <a:gd name="connsiteX39" fmla="*/ 264850 w 595050"/>
              <a:gd name="connsiteY39" fmla="*/ 16933 h 1591733"/>
              <a:gd name="connsiteX40" fmla="*/ 247917 w 595050"/>
              <a:gd name="connsiteY40" fmla="*/ 0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5050" h="1591733">
                <a:moveTo>
                  <a:pt x="247917" y="0"/>
                </a:moveTo>
                <a:lnTo>
                  <a:pt x="247917" y="0"/>
                </a:lnTo>
                <a:cubicBezTo>
                  <a:pt x="219695" y="8467"/>
                  <a:pt x="189604" y="12223"/>
                  <a:pt x="163250" y="25400"/>
                </a:cubicBezTo>
                <a:cubicBezTo>
                  <a:pt x="154149" y="29951"/>
                  <a:pt x="152674" y="42854"/>
                  <a:pt x="146317" y="50800"/>
                </a:cubicBezTo>
                <a:cubicBezTo>
                  <a:pt x="141330" y="57033"/>
                  <a:pt x="134370" y="61500"/>
                  <a:pt x="129383" y="67733"/>
                </a:cubicBezTo>
                <a:cubicBezTo>
                  <a:pt x="123026" y="75679"/>
                  <a:pt x="118364" y="84853"/>
                  <a:pt x="112450" y="93133"/>
                </a:cubicBezTo>
                <a:cubicBezTo>
                  <a:pt x="59942" y="166646"/>
                  <a:pt x="110023" y="92540"/>
                  <a:pt x="70117" y="152400"/>
                </a:cubicBezTo>
                <a:cubicBezTo>
                  <a:pt x="63012" y="195027"/>
                  <a:pt x="58780" y="228746"/>
                  <a:pt x="44717" y="270933"/>
                </a:cubicBezTo>
                <a:lnTo>
                  <a:pt x="27783" y="321733"/>
                </a:lnTo>
                <a:cubicBezTo>
                  <a:pt x="-14036" y="698137"/>
                  <a:pt x="-4160" y="581649"/>
                  <a:pt x="27783" y="1354667"/>
                </a:cubicBezTo>
                <a:cubicBezTo>
                  <a:pt x="28825" y="1379888"/>
                  <a:pt x="53667" y="1398453"/>
                  <a:pt x="61650" y="1422400"/>
                </a:cubicBezTo>
                <a:cubicBezTo>
                  <a:pt x="64472" y="1430867"/>
                  <a:pt x="66126" y="1439818"/>
                  <a:pt x="70117" y="1447800"/>
                </a:cubicBezTo>
                <a:cubicBezTo>
                  <a:pt x="81576" y="1470718"/>
                  <a:pt x="97355" y="1486819"/>
                  <a:pt x="120917" y="1498600"/>
                </a:cubicBezTo>
                <a:cubicBezTo>
                  <a:pt x="131325" y="1503804"/>
                  <a:pt x="143494" y="1504245"/>
                  <a:pt x="154783" y="1507067"/>
                </a:cubicBezTo>
                <a:cubicBezTo>
                  <a:pt x="163250" y="1512711"/>
                  <a:pt x="171082" y="1519449"/>
                  <a:pt x="180183" y="1524000"/>
                </a:cubicBezTo>
                <a:cubicBezTo>
                  <a:pt x="188165" y="1527991"/>
                  <a:pt x="198157" y="1527516"/>
                  <a:pt x="205583" y="1532467"/>
                </a:cubicBezTo>
                <a:cubicBezTo>
                  <a:pt x="215546" y="1539109"/>
                  <a:pt x="221892" y="1550075"/>
                  <a:pt x="230983" y="1557867"/>
                </a:cubicBezTo>
                <a:cubicBezTo>
                  <a:pt x="263602" y="1585826"/>
                  <a:pt x="256768" y="1580573"/>
                  <a:pt x="290250" y="1591733"/>
                </a:cubicBezTo>
                <a:cubicBezTo>
                  <a:pt x="324117" y="1588911"/>
                  <a:pt x="358448" y="1589530"/>
                  <a:pt x="391850" y="1583267"/>
                </a:cubicBezTo>
                <a:cubicBezTo>
                  <a:pt x="402533" y="1581264"/>
                  <a:pt x="441244" y="1557628"/>
                  <a:pt x="451117" y="1549400"/>
                </a:cubicBezTo>
                <a:cubicBezTo>
                  <a:pt x="460315" y="1541735"/>
                  <a:pt x="466938" y="1531184"/>
                  <a:pt x="476517" y="1524000"/>
                </a:cubicBezTo>
                <a:cubicBezTo>
                  <a:pt x="560678" y="1460879"/>
                  <a:pt x="484250" y="1533200"/>
                  <a:pt x="544250" y="1473200"/>
                </a:cubicBezTo>
                <a:cubicBezTo>
                  <a:pt x="549894" y="1461911"/>
                  <a:pt x="554182" y="1449835"/>
                  <a:pt x="561183" y="1439333"/>
                </a:cubicBezTo>
                <a:cubicBezTo>
                  <a:pt x="565611" y="1432691"/>
                  <a:pt x="574547" y="1429540"/>
                  <a:pt x="578117" y="1422400"/>
                </a:cubicBezTo>
                <a:cubicBezTo>
                  <a:pt x="586100" y="1406435"/>
                  <a:pt x="595050" y="1371600"/>
                  <a:pt x="595050" y="1371600"/>
                </a:cubicBezTo>
                <a:cubicBezTo>
                  <a:pt x="592228" y="1154289"/>
                  <a:pt x="594249" y="936861"/>
                  <a:pt x="586583" y="719667"/>
                </a:cubicBezTo>
                <a:cubicBezTo>
                  <a:pt x="585762" y="696409"/>
                  <a:pt x="572941" y="674972"/>
                  <a:pt x="569650" y="651933"/>
                </a:cubicBezTo>
                <a:cubicBezTo>
                  <a:pt x="566828" y="632178"/>
                  <a:pt x="564753" y="612301"/>
                  <a:pt x="561183" y="592667"/>
                </a:cubicBezTo>
                <a:cubicBezTo>
                  <a:pt x="559101" y="581218"/>
                  <a:pt x="554630" y="570278"/>
                  <a:pt x="552717" y="558800"/>
                </a:cubicBezTo>
                <a:cubicBezTo>
                  <a:pt x="550624" y="546242"/>
                  <a:pt x="543552" y="469451"/>
                  <a:pt x="535783" y="448733"/>
                </a:cubicBezTo>
                <a:cubicBezTo>
                  <a:pt x="532210" y="439205"/>
                  <a:pt x="524494" y="431800"/>
                  <a:pt x="518850" y="423333"/>
                </a:cubicBezTo>
                <a:cubicBezTo>
                  <a:pt x="516028" y="409222"/>
                  <a:pt x="516338" y="394101"/>
                  <a:pt x="510383" y="381000"/>
                </a:cubicBezTo>
                <a:cubicBezTo>
                  <a:pt x="501962" y="362473"/>
                  <a:pt x="482953" y="349507"/>
                  <a:pt x="476517" y="330200"/>
                </a:cubicBezTo>
                <a:cubicBezTo>
                  <a:pt x="455235" y="266356"/>
                  <a:pt x="483943" y="345052"/>
                  <a:pt x="451117" y="279400"/>
                </a:cubicBezTo>
                <a:cubicBezTo>
                  <a:pt x="428543" y="234252"/>
                  <a:pt x="460947" y="272977"/>
                  <a:pt x="425717" y="220133"/>
                </a:cubicBezTo>
                <a:cubicBezTo>
                  <a:pt x="421289" y="213491"/>
                  <a:pt x="414428" y="208844"/>
                  <a:pt x="408783" y="203200"/>
                </a:cubicBezTo>
                <a:cubicBezTo>
                  <a:pt x="392595" y="154633"/>
                  <a:pt x="411277" y="198059"/>
                  <a:pt x="383383" y="160867"/>
                </a:cubicBezTo>
                <a:cubicBezTo>
                  <a:pt x="371172" y="144586"/>
                  <a:pt x="363907" y="124457"/>
                  <a:pt x="349517" y="110067"/>
                </a:cubicBezTo>
                <a:cubicBezTo>
                  <a:pt x="335406" y="95956"/>
                  <a:pt x="318253" y="84338"/>
                  <a:pt x="307183" y="67733"/>
                </a:cubicBezTo>
                <a:cubicBezTo>
                  <a:pt x="294688" y="48991"/>
                  <a:pt x="284407" y="29971"/>
                  <a:pt x="264850" y="16933"/>
                </a:cubicBezTo>
                <a:cubicBezTo>
                  <a:pt x="250812" y="7575"/>
                  <a:pt x="250739" y="2822"/>
                  <a:pt x="247917" y="0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704228" y="2395263"/>
            <a:ext cx="1684866" cy="3166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704228" y="2805075"/>
            <a:ext cx="1684866" cy="702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18777" y="2711942"/>
            <a:ext cx="1670317" cy="7365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10311" y="2957476"/>
            <a:ext cx="1678783" cy="550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89" y="2178162"/>
            <a:ext cx="748659" cy="27013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5400000">
            <a:off x="6487983" y="3053878"/>
            <a:ext cx="4615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…</a:t>
            </a:r>
            <a:endParaRPr lang="en-US" sz="2300" dirty="0"/>
          </a:p>
        </p:txBody>
      </p:sp>
      <p:sp>
        <p:nvSpPr>
          <p:cNvPr id="53" name="TextBox 52"/>
          <p:cNvSpPr txBox="1"/>
          <p:nvPr/>
        </p:nvSpPr>
        <p:spPr>
          <a:xfrm>
            <a:off x="406679" y="3946658"/>
            <a:ext cx="877891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2. </a:t>
            </a:r>
            <a:r>
              <a:rPr lang="en-US" sz="2200" dirty="0" smtClean="0"/>
              <a:t>Define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t  </a:t>
            </a:r>
            <a:r>
              <a:rPr lang="en-US" sz="2200" dirty="0" smtClean="0"/>
              <a:t>on graph </a:t>
            </a:r>
            <a:r>
              <a:rPr lang="en-US" sz="2200" dirty="0" smtClean="0">
                <a:solidFill>
                  <a:srgbClr val="FF0000"/>
                </a:solidFill>
              </a:rPr>
              <a:t>G’(V’, W’, E’) </a:t>
            </a:r>
            <a:r>
              <a:rPr lang="en-US" sz="2200" dirty="0" smtClean="0"/>
              <a:t>with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  V’ = </a:t>
            </a:r>
            <a:r>
              <a:rPr lang="en-US" sz="2200" dirty="0" err="1" smtClean="0">
                <a:solidFill>
                  <a:srgbClr val="FF0000"/>
                </a:solidFill>
              </a:rPr>
              <a:t>V</a:t>
            </a:r>
            <a:r>
              <a:rPr lang="en-US" sz="22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W’ = </a:t>
            </a:r>
            <a:r>
              <a:rPr lang="en-US" sz="2200" dirty="0" err="1" smtClean="0">
                <a:solidFill>
                  <a:srgbClr val="FF0000"/>
                </a:solidFill>
              </a:rPr>
              <a:t>W</a:t>
            </a:r>
            <a:r>
              <a:rPr lang="en-US" sz="22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,</a:t>
            </a:r>
            <a:r>
              <a:rPr lang="en-US" sz="2200" dirty="0" smtClean="0">
                <a:solidFill>
                  <a:srgbClr val="FF0000"/>
                </a:solidFill>
              </a:rPr>
              <a:t> [N’] = [N]</a:t>
            </a:r>
            <a:r>
              <a:rPr lang="en-US" sz="2200" baseline="30000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>
                <a:solidFill>
                  <a:srgbClr val="000000"/>
                </a:solidFill>
              </a:rPr>
              <a:t>,</a:t>
            </a:r>
            <a:r>
              <a:rPr lang="en-US" sz="2200" dirty="0" smtClean="0">
                <a:solidFill>
                  <a:srgbClr val="FF0000"/>
                </a:solidFill>
              </a:rPr>
              <a:t> [M’] = [M]</a:t>
            </a:r>
            <a:r>
              <a:rPr lang="en-US" sz="2200" baseline="30000" dirty="0" smtClean="0">
                <a:solidFill>
                  <a:srgbClr val="FF0000"/>
                </a:solidFill>
              </a:rPr>
              <a:t>t</a:t>
            </a:r>
          </a:p>
          <a:p>
            <a:endParaRPr lang="en-US" sz="2000" dirty="0"/>
          </a:p>
          <a:p>
            <a:r>
              <a:rPr lang="en-US" sz="2200" dirty="0" smtClean="0"/>
              <a:t>Edge set:</a:t>
            </a:r>
          </a:p>
          <a:p>
            <a:endParaRPr lang="en-US" sz="15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Function:  </a:t>
            </a:r>
            <a:endParaRPr lang="en-US" sz="2200" dirty="0"/>
          </a:p>
        </p:txBody>
      </p:sp>
      <p:sp>
        <p:nvSpPr>
          <p:cNvPr id="54" name="TextBox 53"/>
          <p:cNvSpPr txBox="1"/>
          <p:nvPr/>
        </p:nvSpPr>
        <p:spPr>
          <a:xfrm>
            <a:off x="6144427" y="1681670"/>
            <a:ext cx="286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L</a:t>
            </a:r>
            <a:endParaRPr lang="en-US" sz="2200" i="1" dirty="0"/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62" y="5000050"/>
            <a:ext cx="6188410" cy="352333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51" y="5429781"/>
            <a:ext cx="4474650" cy="353489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11" y="5922526"/>
            <a:ext cx="5156512" cy="317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2862" y="5352383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iff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561999" y="1222958"/>
            <a:ext cx="30771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(see parallel repetition </a:t>
            </a:r>
          </a:p>
          <a:p>
            <a:r>
              <a:rPr lang="en-US" sz="1900" dirty="0" smtClean="0"/>
              <a:t>session on Thursday)</a:t>
            </a:r>
            <a:endParaRPr lang="en-US" sz="1900" dirty="0"/>
          </a:p>
        </p:txBody>
      </p:sp>
      <p:sp>
        <p:nvSpPr>
          <p:cNvPr id="3" name="Rectangular Callout 2"/>
          <p:cNvSpPr/>
          <p:nvPr/>
        </p:nvSpPr>
        <p:spPr>
          <a:xfrm>
            <a:off x="1622778" y="1411111"/>
            <a:ext cx="6766316" cy="3231445"/>
          </a:xfrm>
          <a:prstGeom prst="wedgeRectCallout">
            <a:avLst>
              <a:gd name="adj1" fmla="val -37523"/>
              <a:gd name="adj2" fmla="val 72791"/>
            </a:avLst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93334" y="1433306"/>
            <a:ext cx="6695760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Easy to see: </a:t>
            </a:r>
          </a:p>
          <a:p>
            <a:pPr marL="514350" indent="-514350">
              <a:buFontTx/>
              <a:buAutoNum type="romanLcParenBoth"/>
            </a:pPr>
            <a:r>
              <a:rPr lang="en-US" sz="2200" dirty="0" err="1" smtClean="0"/>
              <a:t>n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≤ </a:t>
            </a:r>
            <a:r>
              <a:rPr lang="en-US" sz="2200" dirty="0" err="1" smtClean="0"/>
              <a:t>n</a:t>
            </a:r>
            <a:r>
              <a:rPr lang="en-US" sz="2200" baseline="30000" dirty="0" err="1" smtClean="0"/>
              <a:t>O</a:t>
            </a:r>
            <a:r>
              <a:rPr lang="en-US" sz="2200" baseline="30000" dirty="0" smtClean="0"/>
              <a:t>(t)</a:t>
            </a:r>
            <a:r>
              <a:rPr lang="en-US" sz="2200" dirty="0" smtClean="0"/>
              <a:t>, </a:t>
            </a:r>
            <a:r>
              <a:rPr lang="en-US" sz="2400" dirty="0" err="1"/>
              <a:t>m</a:t>
            </a:r>
            <a:r>
              <a:rPr lang="en-US" sz="2400" baseline="30000" dirty="0" err="1"/>
              <a:t>O</a:t>
            </a:r>
            <a:r>
              <a:rPr lang="en-US" sz="2400" baseline="30000" dirty="0"/>
              <a:t>(t</a:t>
            </a:r>
            <a:r>
              <a:rPr lang="en-US" sz="2400" baseline="30000" dirty="0" smtClean="0"/>
              <a:t>)</a:t>
            </a:r>
            <a:endParaRPr lang="en-US" sz="2200" dirty="0" smtClean="0"/>
          </a:p>
          <a:p>
            <a:pPr marL="514350" indent="-514350">
              <a:buAutoNum type="romanLcParenBoth"/>
            </a:pPr>
            <a:r>
              <a:rPr lang="en-US" sz="2200" dirty="0" err="1" smtClean="0"/>
              <a:t>Deg</a:t>
            </a:r>
            <a:r>
              <a:rPr lang="en-US" sz="2200" dirty="0" smtClean="0"/>
              <a:t>(</a:t>
            </a:r>
            <a:r>
              <a:rPr lang="en-US" sz="2200" i="1" dirty="0"/>
              <a:t>L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) ≥ </a:t>
            </a:r>
            <a:r>
              <a:rPr lang="en-US" sz="2200" dirty="0" err="1" smtClean="0"/>
              <a:t>deg</a:t>
            </a:r>
            <a:r>
              <a:rPr lang="en-US" sz="2200" dirty="0" smtClean="0"/>
              <a:t>(</a:t>
            </a:r>
            <a:r>
              <a:rPr lang="en-US" sz="2200" i="1" dirty="0" smtClean="0"/>
              <a:t>C</a:t>
            </a:r>
            <a:r>
              <a:rPr lang="en-US" sz="2200" dirty="0" smtClean="0"/>
              <a:t>)</a:t>
            </a:r>
            <a:r>
              <a:rPr lang="en-US" sz="2200" baseline="30000" dirty="0" smtClean="0"/>
              <a:t>t </a:t>
            </a:r>
            <a:r>
              <a:rPr lang="en-US" sz="2200" dirty="0" smtClean="0"/>
              <a:t>,</a:t>
            </a:r>
            <a:r>
              <a:rPr lang="en-US" sz="2200" baseline="30000" dirty="0" smtClean="0"/>
              <a:t> </a:t>
            </a:r>
          </a:p>
          <a:p>
            <a:pPr marL="514350" indent="-514350">
              <a:buAutoNum type="romanLcParenBoth"/>
            </a:pPr>
            <a:r>
              <a:rPr lang="en-US" sz="2200" dirty="0" err="1" smtClean="0"/>
              <a:t>unsat</a:t>
            </a:r>
            <a:r>
              <a:rPr lang="en-US" sz="2200" dirty="0" smtClean="0"/>
              <a:t>(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t</a:t>
            </a:r>
            <a:r>
              <a:rPr lang="en-US" sz="2200" dirty="0"/>
              <a:t>) ≥ </a:t>
            </a:r>
            <a:r>
              <a:rPr lang="en-US" sz="2200" dirty="0" err="1" smtClean="0"/>
              <a:t>unsat</a:t>
            </a:r>
            <a:r>
              <a:rPr lang="en-US" sz="2200" dirty="0" smtClean="0"/>
              <a:t>(</a:t>
            </a:r>
            <a:r>
              <a:rPr lang="en-US" sz="2200" i="1" dirty="0" smtClean="0"/>
              <a:t>C</a:t>
            </a:r>
            <a:r>
              <a:rPr lang="en-US" sz="2200" dirty="0" smtClean="0"/>
              <a:t>), </a:t>
            </a:r>
          </a:p>
          <a:p>
            <a:pPr marL="514350" indent="-514350">
              <a:buAutoNum type="romanLcParenBoth"/>
            </a:pPr>
            <a:r>
              <a:rPr lang="en-US" sz="2200" dirty="0" smtClean="0"/>
              <a:t>|</a:t>
            </a:r>
            <a:r>
              <a:rPr lang="en-US" sz="2200" dirty="0" err="1" smtClean="0"/>
              <a:t>Σ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|= </a:t>
            </a:r>
            <a:r>
              <a:rPr lang="en-US" sz="2200" dirty="0"/>
              <a:t>|</a:t>
            </a:r>
            <a:r>
              <a:rPr lang="en-US" sz="2200" dirty="0" err="1" smtClean="0"/>
              <a:t>Σ|</a:t>
            </a:r>
            <a:r>
              <a:rPr lang="en-US" sz="2200" baseline="30000" dirty="0" err="1" smtClean="0"/>
              <a:t>t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,</a:t>
            </a:r>
            <a:r>
              <a:rPr lang="en-US" sz="2200" baseline="30000" dirty="0" smtClean="0"/>
              <a:t>  </a:t>
            </a:r>
          </a:p>
          <a:p>
            <a:pPr marL="514350" indent="-514350">
              <a:buAutoNum type="romanLcParenBoth"/>
            </a:pPr>
            <a:r>
              <a:rPr lang="en-US" sz="2200" dirty="0" err="1" smtClean="0"/>
              <a:t>unsat</a:t>
            </a:r>
            <a:r>
              <a:rPr lang="en-US" sz="2200" dirty="0" smtClean="0"/>
              <a:t>(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t</a:t>
            </a:r>
            <a:r>
              <a:rPr lang="en-US" sz="2200" dirty="0"/>
              <a:t>) = 0 if </a:t>
            </a:r>
            <a:r>
              <a:rPr lang="en-US" sz="2200" dirty="0" err="1"/>
              <a:t>unsat</a:t>
            </a:r>
            <a:r>
              <a:rPr lang="en-US" sz="2200" dirty="0"/>
              <a:t>(</a:t>
            </a:r>
            <a:r>
              <a:rPr lang="en-US" sz="2200" i="1" dirty="0"/>
              <a:t>C</a:t>
            </a:r>
            <a:r>
              <a:rPr lang="en-US" sz="2200" dirty="0"/>
              <a:t>) = 0 </a:t>
            </a:r>
            <a:endParaRPr lang="en-US" sz="2200" dirty="0" smtClean="0"/>
          </a:p>
          <a:p>
            <a:pPr marL="514350" indent="-514350">
              <a:buAutoNum type="romanLcParenBoth"/>
            </a:pPr>
            <a:r>
              <a:rPr lang="en-US" sz="2200" dirty="0" err="1"/>
              <a:t>u</a:t>
            </a:r>
            <a:r>
              <a:rPr lang="en-US" sz="2200" dirty="0" err="1" smtClean="0"/>
              <a:t>nsat</a:t>
            </a:r>
            <a:r>
              <a:rPr lang="en-US" sz="2200" dirty="0" smtClean="0"/>
              <a:t>(</a:t>
            </a:r>
            <a:r>
              <a:rPr lang="en-US" sz="2200" i="1" dirty="0" smtClean="0"/>
              <a:t>L</a:t>
            </a:r>
            <a:r>
              <a:rPr lang="en-US" sz="2200" i="1" baseline="-25000" dirty="0"/>
              <a:t>t</a:t>
            </a:r>
            <a:r>
              <a:rPr lang="en-US" sz="2200" dirty="0" smtClean="0"/>
              <a:t>) ≥ </a:t>
            </a:r>
            <a:r>
              <a:rPr lang="en-US" sz="2200" dirty="0" err="1" smtClean="0"/>
              <a:t>unsat</a:t>
            </a:r>
            <a:r>
              <a:rPr lang="en-US" sz="2200" dirty="0" smtClean="0"/>
              <a:t>(</a:t>
            </a:r>
            <a:r>
              <a:rPr lang="en-US" sz="2200" i="1" dirty="0" smtClean="0"/>
              <a:t>C</a:t>
            </a:r>
            <a:r>
              <a:rPr lang="en-US" sz="2200" dirty="0" smtClean="0"/>
              <a:t>)</a:t>
            </a:r>
          </a:p>
          <a:p>
            <a:endParaRPr lang="en-US" sz="2200" baseline="30000" dirty="0"/>
          </a:p>
          <a:p>
            <a:r>
              <a:rPr lang="en-US" sz="2200" b="1" dirty="0" smtClean="0">
                <a:solidFill>
                  <a:srgbClr val="0000FF"/>
                </a:solidFill>
              </a:rPr>
              <a:t>In fact: 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Raz</a:t>
            </a:r>
            <a:r>
              <a:rPr lang="en-US" sz="2000" dirty="0" smtClean="0">
                <a:solidFill>
                  <a:srgbClr val="000090"/>
                </a:solidFill>
              </a:rPr>
              <a:t> ‘95) </a:t>
            </a:r>
            <a:r>
              <a:rPr lang="en-US" sz="2200" dirty="0" smtClean="0"/>
              <a:t>If </a:t>
            </a:r>
            <a:r>
              <a:rPr lang="en-US" sz="2200" dirty="0" err="1" smtClean="0"/>
              <a:t>unsat</a:t>
            </a:r>
            <a:r>
              <a:rPr lang="en-US" sz="2200" dirty="0" smtClean="0"/>
              <a:t>(C) ≥ </a:t>
            </a:r>
            <a:r>
              <a:rPr lang="en-US" sz="2200" dirty="0" err="1" smtClean="0"/>
              <a:t>δ</a:t>
            </a:r>
            <a:r>
              <a:rPr lang="en-US" sz="2200" dirty="0" smtClean="0"/>
              <a:t>,  </a:t>
            </a:r>
            <a:r>
              <a:rPr lang="en-US" sz="2200" dirty="0" err="1" smtClean="0"/>
              <a:t>unsat</a:t>
            </a:r>
            <a:r>
              <a:rPr lang="en-US" sz="2200" dirty="0" smtClean="0"/>
              <a:t>(L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) ≥ 1 – </a:t>
            </a:r>
            <a:r>
              <a:rPr lang="en-US" sz="2200" dirty="0" err="1" smtClean="0"/>
              <a:t>exp</a:t>
            </a:r>
            <a:r>
              <a:rPr lang="en-US" sz="2200" dirty="0" smtClean="0"/>
              <a:t>(-</a:t>
            </a:r>
            <a:r>
              <a:rPr lang="en-US" sz="2200" dirty="0" err="1" smtClean="0"/>
              <a:t>Ω</a:t>
            </a:r>
            <a:r>
              <a:rPr lang="en-US" sz="2200" dirty="0" smtClean="0"/>
              <a:t>(δ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t)</a:t>
            </a:r>
          </a:p>
        </p:txBody>
      </p:sp>
    </p:spTree>
    <p:extLst>
      <p:ext uri="{BB962C8B-B14F-4D97-AF65-F5344CB8AC3E}">
        <p14:creationId xmlns:p14="http://schemas.microsoft.com/office/powerpoint/2010/main" val="83522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“Blowing up” maps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+ Quantum PCP?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4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Constraint Satisfaction Problems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892" y="1445800"/>
            <a:ext cx="54569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(k, </a:t>
            </a:r>
            <a:r>
              <a:rPr lang="en-US" sz="2500" dirty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FF0000"/>
                </a:solidFill>
              </a:rPr>
              <a:t>, n, m)</a:t>
            </a:r>
            <a:r>
              <a:rPr lang="en-US" sz="2500" i="1" dirty="0" smtClean="0"/>
              <a:t>-</a:t>
            </a:r>
            <a:r>
              <a:rPr lang="en-US" sz="2500" i="1" dirty="0" err="1" smtClean="0"/>
              <a:t>q</a:t>
            </a:r>
            <a:r>
              <a:rPr lang="en-US" sz="2500" dirty="0" err="1" smtClean="0"/>
              <a:t>CSP</a:t>
            </a:r>
            <a:r>
              <a:rPr lang="en-US" sz="2500" dirty="0" smtClean="0"/>
              <a:t> </a:t>
            </a:r>
            <a:r>
              <a:rPr lang="en-US" sz="2500" i="1" dirty="0"/>
              <a:t>H</a:t>
            </a:r>
            <a:endParaRPr lang="en-US" sz="2500" i="1" dirty="0" smtClean="0"/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k: </a:t>
            </a:r>
            <a:r>
              <a:rPr lang="en-US" sz="2500" dirty="0" err="1" smtClean="0"/>
              <a:t>arity</a:t>
            </a:r>
            <a:r>
              <a:rPr lang="en-US" sz="2500" dirty="0" smtClean="0"/>
              <a:t>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local dimension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n: </a:t>
            </a:r>
            <a:r>
              <a:rPr lang="en-US" sz="2500" dirty="0" smtClean="0"/>
              <a:t>number of </a:t>
            </a:r>
            <a:r>
              <a:rPr lang="en-US" sz="2500" dirty="0" err="1" smtClean="0"/>
              <a:t>qudits</a:t>
            </a:r>
            <a:r>
              <a:rPr lang="en-US" sz="2500" dirty="0" smtClean="0"/>
              <a:t>  </a:t>
            </a:r>
            <a:endParaRPr lang="en-US" sz="1000" dirty="0" smtClean="0"/>
          </a:p>
          <a:p>
            <a:r>
              <a:rPr lang="en-US" sz="2500" dirty="0" smtClean="0">
                <a:solidFill>
                  <a:srgbClr val="FF0000"/>
                </a:solidFill>
              </a:rPr>
              <a:t>m: </a:t>
            </a:r>
            <a:r>
              <a:rPr lang="en-US" sz="2500" dirty="0"/>
              <a:t>number of </a:t>
            </a:r>
            <a:r>
              <a:rPr lang="en-US" sz="2500" dirty="0" smtClean="0"/>
              <a:t>constraints     </a:t>
            </a:r>
            <a:endParaRPr lang="en-US" sz="1000" dirty="0"/>
          </a:p>
          <a:p>
            <a:endParaRPr lang="en-US" sz="1000" dirty="0"/>
          </a:p>
          <a:p>
            <a:r>
              <a:rPr lang="en-US" sz="2500" dirty="0" smtClean="0"/>
              <a:t>Constraints: </a:t>
            </a:r>
            <a:r>
              <a:rPr lang="en-US" sz="2500" dirty="0" err="1" smtClean="0">
                <a:solidFill>
                  <a:srgbClr val="FF0000"/>
                </a:solidFill>
              </a:rPr>
              <a:t>P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500" dirty="0" smtClean="0">
                <a:solidFill>
                  <a:srgbClr val="FF0000"/>
                </a:solidFill>
              </a:rPr>
              <a:t>   </a:t>
            </a:r>
            <a:r>
              <a:rPr lang="en-US" sz="2500" i="1" dirty="0" smtClean="0"/>
              <a:t>k</a:t>
            </a:r>
            <a:r>
              <a:rPr lang="en-US" sz="2500" dirty="0" smtClean="0"/>
              <a:t>-local projection</a:t>
            </a:r>
          </a:p>
          <a:p>
            <a:r>
              <a:rPr lang="en-US" sz="2500" dirty="0" smtClean="0"/>
              <a:t>Assignment: </a:t>
            </a:r>
            <a:r>
              <a:rPr lang="en-US" sz="2500" dirty="0" smtClean="0">
                <a:solidFill>
                  <a:srgbClr val="FF0000"/>
                </a:solidFill>
              </a:rPr>
              <a:t>|</a:t>
            </a:r>
            <a:r>
              <a:rPr lang="en-US" sz="2500" dirty="0" err="1" smtClean="0">
                <a:solidFill>
                  <a:srgbClr val="FF0000"/>
                </a:solidFill>
              </a:rPr>
              <a:t>ψ</a:t>
            </a:r>
            <a:r>
              <a:rPr lang="en-US" sz="2500" dirty="0" smtClean="0">
                <a:solidFill>
                  <a:srgbClr val="FF0000"/>
                </a:solidFill>
              </a:rPr>
              <a:t>&gt;  </a:t>
            </a:r>
            <a:r>
              <a:rPr lang="en-US" sz="2500" dirty="0" smtClean="0"/>
              <a:t>quantum state</a:t>
            </a:r>
            <a:endParaRPr lang="en-US" sz="2500" dirty="0">
              <a:solidFill>
                <a:srgbClr val="FF0000"/>
              </a:solidFill>
            </a:endParaRPr>
          </a:p>
          <a:p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159657" y="1420126"/>
            <a:ext cx="54569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(k,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, n, m)</a:t>
            </a:r>
            <a:r>
              <a:rPr lang="en-US" sz="2500" i="1" dirty="0" smtClean="0"/>
              <a:t>-</a:t>
            </a:r>
            <a:r>
              <a:rPr lang="en-US" sz="2500" dirty="0" smtClean="0"/>
              <a:t>CSP : </a:t>
            </a:r>
            <a:r>
              <a:rPr lang="en-US" sz="2500" i="1" dirty="0" smtClean="0"/>
              <a:t>C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k: </a:t>
            </a:r>
            <a:r>
              <a:rPr lang="en-US" sz="2500" dirty="0" err="1" smtClean="0"/>
              <a:t>arity</a:t>
            </a:r>
            <a:r>
              <a:rPr lang="en-US" sz="2500" dirty="0" smtClean="0"/>
              <a:t> 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alphabet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n: </a:t>
            </a:r>
            <a:r>
              <a:rPr lang="en-US" sz="2500" dirty="0" smtClean="0"/>
              <a:t>number of variables 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m: </a:t>
            </a:r>
            <a:r>
              <a:rPr lang="en-US" sz="2500" dirty="0"/>
              <a:t>number of </a:t>
            </a:r>
            <a:r>
              <a:rPr lang="en-US" sz="2500" dirty="0" smtClean="0"/>
              <a:t>constraints</a:t>
            </a:r>
            <a:endParaRPr lang="en-US" sz="2500" dirty="0"/>
          </a:p>
          <a:p>
            <a:endParaRPr lang="en-US" sz="1000" dirty="0" smtClean="0"/>
          </a:p>
          <a:p>
            <a:r>
              <a:rPr lang="en-US" sz="2500" dirty="0" smtClean="0"/>
              <a:t>Constraints: </a:t>
            </a:r>
            <a:r>
              <a:rPr lang="en-US" sz="2500" dirty="0" err="1" smtClean="0">
                <a:solidFill>
                  <a:srgbClr val="FF0000"/>
                </a:solidFill>
              </a:rPr>
              <a:t>C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500" dirty="0" smtClean="0">
                <a:solidFill>
                  <a:srgbClr val="FF0000"/>
                </a:solidFill>
              </a:rPr>
              <a:t> :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 -&gt; {0, 1}</a:t>
            </a:r>
          </a:p>
          <a:p>
            <a:r>
              <a:rPr lang="en-US" sz="2500" dirty="0" smtClean="0"/>
              <a:t>Assignment: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 : [n] -&gt; </a:t>
            </a:r>
            <a:r>
              <a:rPr lang="en-US" sz="2500" dirty="0" err="1">
                <a:solidFill>
                  <a:srgbClr val="FF0000"/>
                </a:solidFill>
              </a:rPr>
              <a:t>Σ</a:t>
            </a:r>
            <a:endParaRPr lang="en-US" sz="2500" dirty="0">
              <a:solidFill>
                <a:srgbClr val="FF0000"/>
              </a:solidFill>
            </a:endParaRPr>
          </a:p>
          <a:p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5159657" y="1445800"/>
            <a:ext cx="4205111" cy="3175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2" y="4923675"/>
            <a:ext cx="5496984" cy="11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9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“Blowing up” maps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+ Quantum PCP?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84" y="4826000"/>
            <a:ext cx="901770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Formalizes difficulty of “quantizing” proofs of the PCP theorem </a:t>
            </a:r>
          </a:p>
          <a:p>
            <a:endParaRPr lang="en-US" sz="1000" dirty="0" smtClean="0"/>
          </a:p>
          <a:p>
            <a:r>
              <a:rPr lang="en-US" sz="2300" dirty="0" smtClean="0"/>
              <a:t>(e.g. </a:t>
            </a:r>
            <a:r>
              <a:rPr lang="en-US" sz="2300" dirty="0" err="1" smtClean="0"/>
              <a:t>Dinur’s</a:t>
            </a:r>
            <a:r>
              <a:rPr lang="en-US" sz="2300" dirty="0" smtClean="0"/>
              <a:t> proof; see 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Aharonov</a:t>
            </a:r>
            <a:r>
              <a:rPr lang="en-US" sz="2000" dirty="0" smtClean="0">
                <a:solidFill>
                  <a:srgbClr val="000090"/>
                </a:solidFill>
              </a:rPr>
              <a:t>, Arad, Landau, </a:t>
            </a:r>
            <a:r>
              <a:rPr lang="en-US" sz="2000" dirty="0" err="1" smtClean="0">
                <a:solidFill>
                  <a:srgbClr val="000090"/>
                </a:solidFill>
              </a:rPr>
              <a:t>Vazirani</a:t>
            </a:r>
            <a:r>
              <a:rPr lang="en-US" sz="2000" dirty="0" smtClean="0">
                <a:solidFill>
                  <a:srgbClr val="000090"/>
                </a:solidFill>
              </a:rPr>
              <a:t> ‘08)</a:t>
            </a:r>
            <a:r>
              <a:rPr lang="en-US" sz="2300" dirty="0" smtClean="0"/>
              <a:t>) </a:t>
            </a:r>
          </a:p>
          <a:p>
            <a:endParaRPr lang="en-US" sz="1500" dirty="0"/>
          </a:p>
          <a:p>
            <a:r>
              <a:rPr lang="en-US" sz="2300" b="1" dirty="0" err="1" smtClean="0">
                <a:solidFill>
                  <a:srgbClr val="0000FF"/>
                </a:solidFill>
              </a:rPr>
              <a:t>Obs</a:t>
            </a:r>
            <a:r>
              <a:rPr lang="en-US" sz="2300" b="1" dirty="0" smtClean="0">
                <a:solidFill>
                  <a:srgbClr val="0000FF"/>
                </a:solidFill>
              </a:rPr>
              <a:t>: </a:t>
            </a:r>
            <a:r>
              <a:rPr lang="en-US" sz="2300" dirty="0" smtClean="0"/>
              <a:t>Apparently </a:t>
            </a:r>
            <a:r>
              <a:rPr lang="en-US" sz="2300" i="1" dirty="0" smtClean="0"/>
              <a:t>not</a:t>
            </a:r>
            <a:r>
              <a:rPr lang="en-US" sz="2300" dirty="0" smtClean="0"/>
              <a:t> related to parallel repetition for quantum games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 </a:t>
            </a:r>
            <a:r>
              <a:rPr lang="en-US" sz="2200" dirty="0" smtClean="0"/>
              <a:t>                                                                             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184" y="1770116"/>
            <a:ext cx="8565444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00FF"/>
                </a:solidFill>
              </a:rPr>
              <a:t>t</a:t>
            </a:r>
            <a:r>
              <a:rPr lang="en-US" sz="2500" b="1" dirty="0" err="1" smtClean="0">
                <a:solidFill>
                  <a:srgbClr val="0000FF"/>
                </a:solidFill>
              </a:rPr>
              <a:t>hm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500" dirty="0" smtClean="0"/>
              <a:t>If for every </a:t>
            </a:r>
            <a:r>
              <a:rPr lang="en-US" sz="2500" dirty="0" smtClean="0">
                <a:solidFill>
                  <a:srgbClr val="FF0000"/>
                </a:solidFill>
              </a:rPr>
              <a:t>t ≥ 1 </a:t>
            </a:r>
            <a:r>
              <a:rPr lang="en-US" sz="2500" dirty="0" smtClean="0"/>
              <a:t>there is an efficient mapping from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(2, </a:t>
            </a:r>
            <a:r>
              <a:rPr lang="en-US" sz="2500" dirty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FF0000"/>
                </a:solidFill>
              </a:rPr>
              <a:t>, n, m)</a:t>
            </a:r>
            <a:r>
              <a:rPr lang="en-US" sz="2500" dirty="0" smtClean="0"/>
              <a:t>-</a:t>
            </a:r>
            <a:r>
              <a:rPr lang="en-US" sz="2500" dirty="0" err="1" smtClean="0"/>
              <a:t>qcsp</a:t>
            </a:r>
            <a:r>
              <a:rPr lang="en-US" sz="2500" dirty="0" smtClean="0"/>
              <a:t> </a:t>
            </a:r>
            <a:r>
              <a:rPr lang="en-US" sz="2500" i="1" dirty="0"/>
              <a:t>H</a:t>
            </a:r>
            <a:r>
              <a:rPr lang="en-US" sz="2500" i="1" dirty="0" smtClean="0"/>
              <a:t> </a:t>
            </a:r>
            <a:r>
              <a:rPr lang="en-US" sz="2500" dirty="0" smtClean="0"/>
              <a:t>to </a:t>
            </a:r>
            <a:r>
              <a:rPr lang="en-US" sz="2500" dirty="0">
                <a:solidFill>
                  <a:srgbClr val="FF0000"/>
                </a:solidFill>
              </a:rPr>
              <a:t>(2, </a:t>
            </a:r>
            <a:r>
              <a:rPr lang="en-US" sz="2500" dirty="0" err="1">
                <a:solidFill>
                  <a:srgbClr val="FF0000"/>
                </a:solidFill>
              </a:rPr>
              <a:t>d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</a:rPr>
              <a:t>m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-</a:t>
            </a:r>
            <a:r>
              <a:rPr lang="en-US" sz="2500" dirty="0" err="1" smtClean="0"/>
              <a:t>qcsp</a:t>
            </a:r>
            <a:r>
              <a:rPr lang="en-US" sz="2500" dirty="0" smtClean="0"/>
              <a:t> </a:t>
            </a:r>
            <a:r>
              <a:rPr lang="en-US" sz="2500" i="1" dirty="0" err="1"/>
              <a:t>H</a:t>
            </a:r>
            <a:r>
              <a:rPr lang="en-US" sz="2500" baseline="-25000" dirty="0" err="1" smtClean="0"/>
              <a:t>t</a:t>
            </a:r>
            <a:r>
              <a:rPr lang="en-US" sz="2500" baseline="-25000" dirty="0" smtClean="0"/>
              <a:t>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  <a:endParaRPr lang="en-US" sz="2500" i="1" dirty="0" smtClean="0"/>
          </a:p>
          <a:p>
            <a:endParaRPr lang="en-US" sz="1000" i="1" dirty="0" smtClean="0"/>
          </a:p>
          <a:p>
            <a:r>
              <a:rPr lang="en-US" sz="2500" dirty="0" smtClean="0"/>
              <a:t>(</a:t>
            </a:r>
            <a:r>
              <a:rPr lang="en-US" sz="2500" dirty="0" err="1" smtClean="0"/>
              <a:t>i</a:t>
            </a:r>
            <a:r>
              <a:rPr lang="en-US" sz="2500" dirty="0" smtClean="0"/>
              <a:t>)    </a:t>
            </a:r>
            <a:r>
              <a:rPr lang="en-US" sz="2500" dirty="0" err="1"/>
              <a:t>n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 ≤ </a:t>
            </a:r>
            <a:r>
              <a:rPr lang="en-US" sz="2500" dirty="0" err="1" smtClean="0"/>
              <a:t>n</a:t>
            </a:r>
            <a:r>
              <a:rPr lang="en-US" sz="2500" baseline="30000" dirty="0" err="1" smtClean="0"/>
              <a:t>O</a:t>
            </a:r>
            <a:r>
              <a:rPr lang="en-US" sz="2500" baseline="30000" dirty="0" smtClean="0"/>
              <a:t>(t)</a:t>
            </a:r>
            <a:r>
              <a:rPr lang="en-US" sz="2500" dirty="0" smtClean="0"/>
              <a:t>, </a:t>
            </a:r>
            <a:r>
              <a:rPr lang="en-US" sz="2500" dirty="0" err="1" smtClean="0"/>
              <a:t>m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 </a:t>
            </a:r>
            <a:r>
              <a:rPr lang="en-US" sz="2500" dirty="0"/>
              <a:t>≤ </a:t>
            </a:r>
            <a:r>
              <a:rPr lang="en-US" sz="2500" dirty="0" err="1" smtClean="0"/>
              <a:t>m</a:t>
            </a:r>
            <a:r>
              <a:rPr lang="en-US" sz="2500" baseline="30000" dirty="0" err="1" smtClean="0"/>
              <a:t>O</a:t>
            </a:r>
            <a:r>
              <a:rPr lang="en-US" sz="2500" baseline="30000" dirty="0"/>
              <a:t>(t)</a:t>
            </a:r>
            <a:endParaRPr lang="en-US" sz="2500" dirty="0" smtClean="0"/>
          </a:p>
          <a:p>
            <a:r>
              <a:rPr lang="en-US" sz="2500" dirty="0" smtClean="0"/>
              <a:t>(ii)   </a:t>
            </a:r>
            <a:r>
              <a:rPr lang="en-US" sz="2500" dirty="0" err="1" smtClean="0"/>
              <a:t>Deg</a:t>
            </a:r>
            <a:r>
              <a:rPr lang="en-US" sz="2500" dirty="0" smtClean="0"/>
              <a:t>(</a:t>
            </a:r>
            <a:r>
              <a:rPr lang="en-US" sz="2500" i="1" dirty="0" err="1"/>
              <a:t>H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) ≥ </a:t>
            </a:r>
            <a:r>
              <a:rPr lang="en-US" sz="2500" dirty="0" err="1" smtClean="0"/>
              <a:t>deg</a:t>
            </a:r>
            <a:r>
              <a:rPr lang="en-US" sz="2500" dirty="0" smtClean="0"/>
              <a:t>(</a:t>
            </a:r>
            <a:r>
              <a:rPr lang="en-US" sz="2500" i="1" dirty="0"/>
              <a:t>H</a:t>
            </a:r>
            <a:r>
              <a:rPr lang="en-US" sz="2500" dirty="0" smtClean="0"/>
              <a:t>)</a:t>
            </a:r>
            <a:r>
              <a:rPr lang="en-US" sz="2500" baseline="30000" dirty="0" smtClean="0"/>
              <a:t>t                         </a:t>
            </a:r>
            <a:r>
              <a:rPr lang="en-US" sz="2500" dirty="0" smtClean="0"/>
              <a:t>(iv) </a:t>
            </a:r>
            <a:r>
              <a:rPr lang="en-US" sz="2500" dirty="0" err="1" smtClean="0"/>
              <a:t>unsat</a:t>
            </a:r>
            <a:r>
              <a:rPr lang="en-US" sz="2500" dirty="0" smtClean="0"/>
              <a:t>(</a:t>
            </a:r>
            <a:r>
              <a:rPr lang="en-US" sz="2500" i="1" dirty="0" err="1" smtClean="0"/>
              <a:t>H</a:t>
            </a:r>
            <a:r>
              <a:rPr lang="en-US" sz="2500" baseline="-25000" dirty="0" err="1" smtClean="0"/>
              <a:t>t</a:t>
            </a:r>
            <a:r>
              <a:rPr lang="en-US" sz="2500" dirty="0"/>
              <a:t>) ≥ </a:t>
            </a:r>
            <a:r>
              <a:rPr lang="en-US" sz="2500" dirty="0" err="1"/>
              <a:t>unsat</a:t>
            </a:r>
            <a:r>
              <a:rPr lang="en-US" sz="2500" dirty="0" smtClean="0"/>
              <a:t>(</a:t>
            </a:r>
            <a:r>
              <a:rPr lang="en-US" sz="2500" i="1" dirty="0" smtClean="0"/>
              <a:t>H</a:t>
            </a:r>
            <a:r>
              <a:rPr lang="en-US" sz="2500" dirty="0" smtClean="0"/>
              <a:t>) </a:t>
            </a:r>
            <a:endParaRPr lang="en-US" sz="2500" baseline="30000" dirty="0" smtClean="0"/>
          </a:p>
          <a:p>
            <a:r>
              <a:rPr lang="en-US" sz="2500" dirty="0" smtClean="0"/>
              <a:t>(iii) |</a:t>
            </a:r>
            <a:r>
              <a:rPr lang="en-US" sz="2500" dirty="0" err="1"/>
              <a:t>d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|= |</a:t>
            </a:r>
            <a:r>
              <a:rPr lang="en-US" sz="2500" dirty="0" err="1"/>
              <a:t>d</a:t>
            </a:r>
            <a:r>
              <a:rPr lang="en-US" sz="2500" dirty="0" err="1" smtClean="0"/>
              <a:t>|</a:t>
            </a:r>
            <a:r>
              <a:rPr lang="en-US" sz="2500" baseline="30000" dirty="0" err="1" smtClean="0"/>
              <a:t>t</a:t>
            </a:r>
            <a:r>
              <a:rPr lang="en-US" sz="2500" baseline="30000" dirty="0" smtClean="0"/>
              <a:t>                                             </a:t>
            </a:r>
            <a:r>
              <a:rPr lang="en-US" sz="2500" dirty="0" smtClean="0"/>
              <a:t>(v) </a:t>
            </a:r>
            <a:r>
              <a:rPr lang="en-US" sz="2500" dirty="0" err="1" smtClean="0"/>
              <a:t>unsat</a:t>
            </a:r>
            <a:r>
              <a:rPr lang="en-US" sz="2500" dirty="0" smtClean="0"/>
              <a:t>(</a:t>
            </a:r>
            <a:r>
              <a:rPr lang="en-US" sz="2500" i="1" dirty="0" err="1" smtClean="0"/>
              <a:t>H</a:t>
            </a:r>
            <a:r>
              <a:rPr lang="en-US" sz="2500" baseline="-25000" dirty="0" err="1" smtClean="0"/>
              <a:t>t</a:t>
            </a:r>
            <a:r>
              <a:rPr lang="en-US" sz="2500" dirty="0"/>
              <a:t>) = 0 if </a:t>
            </a:r>
            <a:r>
              <a:rPr lang="en-US" sz="2500" dirty="0" err="1"/>
              <a:t>unsat</a:t>
            </a:r>
            <a:r>
              <a:rPr lang="en-US" sz="2500" dirty="0" smtClean="0"/>
              <a:t>(</a:t>
            </a:r>
            <a:r>
              <a:rPr lang="en-US" sz="2500" i="1" dirty="0" smtClean="0"/>
              <a:t>H</a:t>
            </a:r>
            <a:r>
              <a:rPr lang="en-US" sz="2500" dirty="0" smtClean="0"/>
              <a:t>) </a:t>
            </a:r>
            <a:r>
              <a:rPr lang="en-US" sz="2500" dirty="0"/>
              <a:t>= 0 </a:t>
            </a:r>
            <a:endParaRPr lang="en-US" sz="2500" dirty="0" smtClean="0"/>
          </a:p>
          <a:p>
            <a:endParaRPr lang="en-US" sz="2500" baseline="30000" dirty="0"/>
          </a:p>
          <a:p>
            <a:r>
              <a:rPr lang="en-US" sz="2500" dirty="0"/>
              <a:t>t</a:t>
            </a:r>
            <a:r>
              <a:rPr lang="en-US" sz="2500" dirty="0" smtClean="0"/>
              <a:t>hen the quantum PCP conjecture is </a:t>
            </a:r>
            <a:r>
              <a:rPr lang="en-US" sz="2500" i="1" dirty="0" smtClean="0"/>
              <a:t>false</a:t>
            </a:r>
            <a:r>
              <a:rPr lang="en-US" sz="2500" dirty="0" smtClean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333" y="1748503"/>
            <a:ext cx="8212667" cy="28110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Monogamy…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311058"/>
            <a:ext cx="79163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     …is the main idea behind the result.  </a:t>
            </a:r>
            <a:endParaRPr lang="en-US" sz="33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2048751"/>
            <a:ext cx="82267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Entanglement cannot be freely shared</a:t>
            </a:r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2689661"/>
            <a:ext cx="749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Ex. 1 </a:t>
            </a:r>
            <a:r>
              <a:rPr lang="en-US" sz="2300" dirty="0" smtClean="0"/>
              <a:t>                                                                                  , 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2300" b="1" dirty="0" smtClean="0">
              <a:solidFill>
                <a:srgbClr val="0000FF"/>
              </a:solidFill>
            </a:endParaRP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10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36" y="2772370"/>
            <a:ext cx="5375364" cy="30413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37" y="2854822"/>
            <a:ext cx="2163281" cy="2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Monogamy…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311058"/>
            <a:ext cx="79163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     …is the main idea behind the result.  </a:t>
            </a:r>
            <a:endParaRPr lang="en-US" sz="33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2048751"/>
            <a:ext cx="82267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Entanglement cannot be freely shared</a:t>
            </a:r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2689661"/>
            <a:ext cx="749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Ex. 1 </a:t>
            </a:r>
            <a:r>
              <a:rPr lang="en-US" sz="2300" dirty="0" smtClean="0"/>
              <a:t>                                                                                  , 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300" b="1" dirty="0" smtClean="0">
                <a:solidFill>
                  <a:srgbClr val="0000FF"/>
                </a:solidFill>
              </a:rPr>
              <a:t>Ex. 2</a:t>
            </a: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10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36" y="2772370"/>
            <a:ext cx="5375364" cy="30413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37" y="2854822"/>
            <a:ext cx="2163281" cy="221678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61" y="3350428"/>
            <a:ext cx="5700889" cy="373965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5" y="4070504"/>
            <a:ext cx="7251022" cy="3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Monogamy…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2048751"/>
            <a:ext cx="82267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Entanglement cannot be freely shared</a:t>
            </a:r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2689661"/>
            <a:ext cx="7493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Ex. 1 </a:t>
            </a:r>
            <a:r>
              <a:rPr lang="en-US" sz="2300" dirty="0" smtClean="0"/>
              <a:t>                                                                                  , 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300" b="1" dirty="0" smtClean="0">
                <a:solidFill>
                  <a:srgbClr val="0000FF"/>
                </a:solidFill>
              </a:rPr>
              <a:t>Ex. 2</a:t>
            </a: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2300" b="1" dirty="0">
              <a:solidFill>
                <a:srgbClr val="0000FF"/>
              </a:solidFill>
            </a:endParaRPr>
          </a:p>
          <a:p>
            <a:endParaRPr lang="en-US" sz="1000" b="1" dirty="0">
              <a:solidFill>
                <a:srgbClr val="0000FF"/>
              </a:solidFill>
            </a:endParaRPr>
          </a:p>
          <a:p>
            <a:r>
              <a:rPr lang="en-US" sz="2500" b="1" dirty="0" smtClean="0">
                <a:solidFill>
                  <a:srgbClr val="0000FF"/>
                </a:solidFill>
              </a:rPr>
              <a:t>Monogamy </a:t>
            </a:r>
            <a:r>
              <a:rPr lang="en-US" sz="2500" b="1" dirty="0" err="1" smtClean="0">
                <a:solidFill>
                  <a:srgbClr val="0000FF"/>
                </a:solidFill>
              </a:rPr>
              <a:t>vs</a:t>
            </a:r>
            <a:r>
              <a:rPr lang="en-US" sz="2500" b="1" dirty="0" smtClean="0">
                <a:solidFill>
                  <a:srgbClr val="0000FF"/>
                </a:solidFill>
              </a:rPr>
              <a:t> cloning: </a:t>
            </a:r>
            <a:endParaRPr lang="en-US" sz="25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36" y="2772370"/>
            <a:ext cx="5375364" cy="30413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37" y="2854822"/>
            <a:ext cx="2163281" cy="221678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61" y="3350428"/>
            <a:ext cx="5700889" cy="373965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5" y="4070504"/>
            <a:ext cx="7251022" cy="3212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93667" y="5514186"/>
            <a:ext cx="837847" cy="649111"/>
          </a:xfrm>
          <a:prstGeom prst="rect">
            <a:avLst/>
          </a:prstGeom>
          <a:solidFill>
            <a:srgbClr val="F8FF8C">
              <a:alpha val="2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58403" y="5824632"/>
            <a:ext cx="804333" cy="14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0153" y="5430597"/>
            <a:ext cx="65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9764" y="5654076"/>
            <a:ext cx="39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83361" y="5654076"/>
            <a:ext cx="39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93667" y="5654076"/>
            <a:ext cx="100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14" idx="1"/>
          </p:cNvCxnSpPr>
          <p:nvPr/>
        </p:nvCxnSpPr>
        <p:spPr>
          <a:xfrm>
            <a:off x="1541242" y="5838742"/>
            <a:ext cx="3524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31514" y="5514186"/>
            <a:ext cx="437444" cy="139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31514" y="6023408"/>
            <a:ext cx="5362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68958" y="5329520"/>
            <a:ext cx="39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82552" y="5849650"/>
            <a:ext cx="39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6653" y="6440256"/>
            <a:ext cx="389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maximally entangled with B</a:t>
            </a:r>
            <a:r>
              <a:rPr lang="en-US" baseline="-25000" dirty="0" smtClean="0"/>
              <a:t>1</a:t>
            </a:r>
            <a:r>
              <a:rPr lang="en-US" dirty="0" smtClean="0"/>
              <a:t> and B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687006" y="5553244"/>
            <a:ext cx="790222" cy="2234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7006" y="5821499"/>
            <a:ext cx="790222" cy="180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88909" y="5602965"/>
            <a:ext cx="39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77228" y="5368578"/>
            <a:ext cx="39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42139" y="5817012"/>
            <a:ext cx="39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87006" y="5267501"/>
            <a:ext cx="65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738511" y="5928299"/>
            <a:ext cx="65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EPR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5940778" y="5553244"/>
            <a:ext cx="1298222" cy="5928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861756" y="5139152"/>
            <a:ext cx="158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teleportation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746955" y="5514186"/>
            <a:ext cx="837847" cy="649111"/>
          </a:xfrm>
          <a:prstGeom prst="rect">
            <a:avLst/>
          </a:prstGeom>
          <a:solidFill>
            <a:srgbClr val="F8FF8C">
              <a:alpha val="2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endCxn id="46" idx="1"/>
          </p:cNvCxnSpPr>
          <p:nvPr/>
        </p:nvCxnSpPr>
        <p:spPr>
          <a:xfrm>
            <a:off x="7442200" y="5799929"/>
            <a:ext cx="304755" cy="38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641201" y="5654076"/>
            <a:ext cx="441439" cy="64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638379" y="5972298"/>
            <a:ext cx="441439" cy="51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46955" y="5664984"/>
            <a:ext cx="100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8000" y="1311058"/>
            <a:ext cx="79163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     …is the main idea behind the result.  </a:t>
            </a:r>
            <a:endParaRPr lang="en-US" sz="33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2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Monogamy…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877278" y="2398889"/>
            <a:ext cx="599722" cy="5603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43510" y="1720280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61577" y="2284724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32322" y="2959235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91677" y="340386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80944" y="1720280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19133" y="2284724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67300" y="3121647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77278" y="3435182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2" idx="0"/>
            <a:endCxn id="14" idx="4"/>
          </p:cNvCxnSpPr>
          <p:nvPr/>
        </p:nvCxnSpPr>
        <p:spPr>
          <a:xfrm rot="5400000" flipH="1" flipV="1">
            <a:off x="6286215" y="1893427"/>
            <a:ext cx="396387" cy="61453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2" idx="6"/>
            <a:endCxn id="15" idx="3"/>
          </p:cNvCxnSpPr>
          <p:nvPr/>
        </p:nvCxnSpPr>
        <p:spPr>
          <a:xfrm flipV="1">
            <a:off x="6477000" y="2525616"/>
            <a:ext cx="827974" cy="153446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2" idx="5"/>
            <a:endCxn id="16" idx="2"/>
          </p:cNvCxnSpPr>
          <p:nvPr/>
        </p:nvCxnSpPr>
        <p:spPr>
          <a:xfrm rot="16200000" flipH="1">
            <a:off x="6799161" y="2467185"/>
            <a:ext cx="223172" cy="1043149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" idx="4"/>
            <a:endCxn id="17" idx="1"/>
          </p:cNvCxnSpPr>
          <p:nvPr/>
        </p:nvCxnSpPr>
        <p:spPr>
          <a:xfrm rot="16200000" flipH="1">
            <a:off x="6263124" y="2873249"/>
            <a:ext cx="485964" cy="65793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" idx="3"/>
            <a:endCxn id="21" idx="0"/>
          </p:cNvCxnSpPr>
          <p:nvPr/>
        </p:nvCxnSpPr>
        <p:spPr>
          <a:xfrm rot="16200000" flipH="1">
            <a:off x="5716271" y="3126008"/>
            <a:ext cx="558008" cy="6034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11334" y="2398889"/>
            <a:ext cx="32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45" name="Curved Connector 44"/>
          <p:cNvCxnSpPr>
            <a:stCxn id="18" idx="4"/>
            <a:endCxn id="2" idx="1"/>
          </p:cNvCxnSpPr>
          <p:nvPr/>
        </p:nvCxnSpPr>
        <p:spPr>
          <a:xfrm rot="16200000" flipH="1">
            <a:off x="5607884" y="2123729"/>
            <a:ext cx="478448" cy="23599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endCxn id="20" idx="7"/>
          </p:cNvCxnSpPr>
          <p:nvPr/>
        </p:nvCxnSpPr>
        <p:spPr>
          <a:xfrm rot="10800000" flipV="1">
            <a:off x="5320238" y="2877171"/>
            <a:ext cx="557043" cy="285805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" idx="2"/>
            <a:endCxn id="19" idx="6"/>
          </p:cNvCxnSpPr>
          <p:nvPr/>
        </p:nvCxnSpPr>
        <p:spPr>
          <a:xfrm rot="10800000">
            <a:off x="5215468" y="2425836"/>
            <a:ext cx="661811" cy="2532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29857" y="1823059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743223" y="1360118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824134" y="1362844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065433" y="3348297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k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59764" y="2002502"/>
            <a:ext cx="46097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i="1" dirty="0" smtClean="0"/>
              <a:t>A</a:t>
            </a:r>
            <a:r>
              <a:rPr lang="en-US" sz="2300" dirty="0" smtClean="0"/>
              <a:t> can only be substantially entangled with a few of the </a:t>
            </a:r>
            <a:r>
              <a:rPr lang="en-US" sz="2300" i="1" dirty="0" err="1" smtClean="0"/>
              <a:t>B</a:t>
            </a:r>
            <a:r>
              <a:rPr lang="en-US" sz="2300" dirty="0" err="1" smtClean="0"/>
              <a:t>s</a:t>
            </a:r>
            <a:endParaRPr lang="en-US" sz="2300" dirty="0" smtClean="0"/>
          </a:p>
          <a:p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How entangled it can be depends on the </a:t>
            </a:r>
            <a:r>
              <a:rPr lang="en-US" sz="2300" i="1" dirty="0" smtClean="0"/>
              <a:t>size</a:t>
            </a:r>
            <a:r>
              <a:rPr lang="en-US" sz="2300" dirty="0" smtClean="0"/>
              <a:t> of </a:t>
            </a:r>
            <a:r>
              <a:rPr lang="en-US" sz="2300" i="1" dirty="0" smtClean="0"/>
              <a:t>A</a:t>
            </a:r>
            <a:r>
              <a:rPr lang="en-US" sz="2000" i="1" dirty="0" smtClean="0"/>
              <a:t>.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                       </a:t>
            </a:r>
            <a:r>
              <a:rPr lang="en-US" sz="2000" dirty="0" smtClean="0"/>
              <a:t>Ex.</a:t>
            </a:r>
            <a:r>
              <a:rPr lang="en-US" sz="2000" i="1" dirty="0" smtClean="0"/>
              <a:t>  </a:t>
            </a:r>
          </a:p>
        </p:txBody>
      </p:sp>
      <p:sp>
        <p:nvSpPr>
          <p:cNvPr id="68" name="Oval 67"/>
          <p:cNvSpPr/>
          <p:nvPr/>
        </p:nvSpPr>
        <p:spPr>
          <a:xfrm>
            <a:off x="3127375" y="3600817"/>
            <a:ext cx="463550" cy="3865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686175" y="3782783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317875" y="3327868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778125" y="3571251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127375" y="3662234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17875" y="3600817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86125" y="3782783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2" idx="2"/>
            <a:endCxn id="71" idx="6"/>
          </p:cNvCxnSpPr>
          <p:nvPr/>
        </p:nvCxnSpPr>
        <p:spPr>
          <a:xfrm flipH="1" flipV="1">
            <a:off x="2968625" y="3662234"/>
            <a:ext cx="158750" cy="90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0"/>
            <a:endCxn id="70" idx="4"/>
          </p:cNvCxnSpPr>
          <p:nvPr/>
        </p:nvCxnSpPr>
        <p:spPr>
          <a:xfrm flipV="1">
            <a:off x="3413125" y="3509834"/>
            <a:ext cx="0" cy="90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6"/>
            <a:endCxn id="69" idx="2"/>
          </p:cNvCxnSpPr>
          <p:nvPr/>
        </p:nvCxnSpPr>
        <p:spPr>
          <a:xfrm>
            <a:off x="3476625" y="3873766"/>
            <a:ext cx="209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968625" y="3873766"/>
            <a:ext cx="25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09134" y="1224773"/>
            <a:ext cx="287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…intuition:</a:t>
            </a:r>
            <a:endParaRPr lang="en-US" sz="33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Monogamy…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134" y="1224773"/>
            <a:ext cx="287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…intuition:</a:t>
            </a:r>
            <a:endParaRPr lang="en-US" sz="3300" b="1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877278" y="2398889"/>
            <a:ext cx="599722" cy="5603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43510" y="1720280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61577" y="2284724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32322" y="2959235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91677" y="340386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80944" y="1720280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19133" y="2284724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67300" y="3121647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77278" y="3435182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2" idx="0"/>
            <a:endCxn id="14" idx="4"/>
          </p:cNvCxnSpPr>
          <p:nvPr/>
        </p:nvCxnSpPr>
        <p:spPr>
          <a:xfrm rot="5400000" flipH="1" flipV="1">
            <a:off x="6286215" y="1893427"/>
            <a:ext cx="396387" cy="61453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2" idx="6"/>
            <a:endCxn id="15" idx="3"/>
          </p:cNvCxnSpPr>
          <p:nvPr/>
        </p:nvCxnSpPr>
        <p:spPr>
          <a:xfrm flipV="1">
            <a:off x="6477000" y="2525616"/>
            <a:ext cx="827974" cy="153446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2" idx="5"/>
            <a:endCxn id="16" idx="2"/>
          </p:cNvCxnSpPr>
          <p:nvPr/>
        </p:nvCxnSpPr>
        <p:spPr>
          <a:xfrm rot="16200000" flipH="1">
            <a:off x="6799161" y="2467185"/>
            <a:ext cx="223172" cy="1043149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" idx="4"/>
            <a:endCxn id="17" idx="1"/>
          </p:cNvCxnSpPr>
          <p:nvPr/>
        </p:nvCxnSpPr>
        <p:spPr>
          <a:xfrm rot="16200000" flipH="1">
            <a:off x="6263124" y="2873249"/>
            <a:ext cx="485964" cy="65793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" idx="3"/>
            <a:endCxn id="21" idx="0"/>
          </p:cNvCxnSpPr>
          <p:nvPr/>
        </p:nvCxnSpPr>
        <p:spPr>
          <a:xfrm rot="16200000" flipH="1">
            <a:off x="5716271" y="3126008"/>
            <a:ext cx="558008" cy="6034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11334" y="2398889"/>
            <a:ext cx="32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45" name="Curved Connector 44"/>
          <p:cNvCxnSpPr>
            <a:stCxn id="18" idx="4"/>
            <a:endCxn id="2" idx="1"/>
          </p:cNvCxnSpPr>
          <p:nvPr/>
        </p:nvCxnSpPr>
        <p:spPr>
          <a:xfrm rot="16200000" flipH="1">
            <a:off x="5607884" y="2123729"/>
            <a:ext cx="478448" cy="23599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endCxn id="20" idx="7"/>
          </p:cNvCxnSpPr>
          <p:nvPr/>
        </p:nvCxnSpPr>
        <p:spPr>
          <a:xfrm rot="10800000" flipV="1">
            <a:off x="5320238" y="2877171"/>
            <a:ext cx="557043" cy="285805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" idx="2"/>
            <a:endCxn id="19" idx="6"/>
          </p:cNvCxnSpPr>
          <p:nvPr/>
        </p:nvCxnSpPr>
        <p:spPr>
          <a:xfrm rot="10800000">
            <a:off x="5215468" y="2425836"/>
            <a:ext cx="661811" cy="2532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29857" y="1823059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743223" y="1360118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824134" y="1362844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065433" y="3348297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k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59764" y="2002502"/>
            <a:ext cx="46097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i="1" dirty="0" smtClean="0"/>
              <a:t>A</a:t>
            </a:r>
            <a:r>
              <a:rPr lang="en-US" sz="2300" dirty="0" smtClean="0"/>
              <a:t> can only be substantially entangled with a few of the </a:t>
            </a:r>
            <a:r>
              <a:rPr lang="en-US" sz="2300" i="1" dirty="0" err="1" smtClean="0"/>
              <a:t>B</a:t>
            </a:r>
            <a:r>
              <a:rPr lang="en-US" sz="2300" dirty="0" err="1" smtClean="0"/>
              <a:t>s</a:t>
            </a:r>
            <a:endParaRPr lang="en-US" sz="2300" dirty="0" smtClean="0"/>
          </a:p>
          <a:p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How entangled it can be depends on the </a:t>
            </a:r>
            <a:r>
              <a:rPr lang="en-US" sz="2300" i="1" dirty="0" smtClean="0"/>
              <a:t>size</a:t>
            </a:r>
            <a:r>
              <a:rPr lang="en-US" sz="2300" dirty="0" smtClean="0"/>
              <a:t> of </a:t>
            </a:r>
            <a:r>
              <a:rPr lang="en-US" sz="2300" i="1" dirty="0" smtClean="0"/>
              <a:t>A</a:t>
            </a:r>
            <a:r>
              <a:rPr lang="en-US" sz="2000" i="1" dirty="0" smtClean="0"/>
              <a:t>.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                       </a:t>
            </a:r>
            <a:r>
              <a:rPr lang="en-US" sz="2000" dirty="0" smtClean="0"/>
              <a:t>Ex.</a:t>
            </a:r>
            <a:r>
              <a:rPr lang="en-US" sz="2000" i="1" dirty="0" smtClean="0"/>
              <a:t>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8202" y="4398329"/>
            <a:ext cx="938324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How to make it quantitative?</a:t>
            </a:r>
          </a:p>
          <a:p>
            <a:endParaRPr lang="en-US" sz="1000" b="1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300" dirty="0" smtClean="0">
                <a:solidFill>
                  <a:srgbClr val="000000"/>
                </a:solidFill>
              </a:rPr>
              <a:t>Study behavior of entanglement measures     </a:t>
            </a:r>
          </a:p>
          <a:p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smtClean="0">
                <a:solidFill>
                  <a:srgbClr val="000000"/>
                </a:solidFill>
              </a:rPr>
              <a:t>      </a:t>
            </a:r>
            <a:r>
              <a:rPr lang="en-US" sz="2200" dirty="0" smtClean="0">
                <a:solidFill>
                  <a:srgbClr val="000000"/>
                </a:solidFill>
              </a:rPr>
              <a:t>(distillable entanglement, squashed entanglement, …) 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300" dirty="0" smtClean="0">
                <a:solidFill>
                  <a:srgbClr val="000000"/>
                </a:solidFill>
              </a:rPr>
              <a:t>2.    Study specific tasks </a:t>
            </a:r>
            <a:r>
              <a:rPr lang="en-US" sz="2200" dirty="0" smtClean="0">
                <a:solidFill>
                  <a:srgbClr val="000000"/>
                </a:solidFill>
              </a:rPr>
              <a:t>(QKD, MIP</a:t>
            </a:r>
            <a:r>
              <a:rPr lang="en-US" sz="2200" baseline="30000" dirty="0" smtClean="0">
                <a:solidFill>
                  <a:srgbClr val="000000"/>
                </a:solidFill>
              </a:rPr>
              <a:t>*</a:t>
            </a:r>
            <a:r>
              <a:rPr lang="en-US" sz="2200" dirty="0" smtClean="0">
                <a:solidFill>
                  <a:srgbClr val="000000"/>
                </a:solidFill>
              </a:rPr>
              <a:t>, …)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300" dirty="0" smtClean="0">
                <a:solidFill>
                  <a:srgbClr val="000000"/>
                </a:solidFill>
              </a:rPr>
              <a:t>3.    Quantum de </a:t>
            </a:r>
            <a:r>
              <a:rPr lang="en-US" sz="2300" dirty="0" err="1" smtClean="0">
                <a:solidFill>
                  <a:srgbClr val="000000"/>
                </a:solidFill>
              </a:rPr>
              <a:t>Finetti</a:t>
            </a:r>
            <a:r>
              <a:rPr lang="en-US" sz="2300" dirty="0" smtClean="0">
                <a:solidFill>
                  <a:srgbClr val="000000"/>
                </a:solidFill>
              </a:rPr>
              <a:t> Theorems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35000" y="6237110"/>
            <a:ext cx="3753556" cy="620889"/>
          </a:xfrm>
          <a:custGeom>
            <a:avLst/>
            <a:gdLst>
              <a:gd name="connsiteX0" fmla="*/ 127000 w 3753556"/>
              <a:gd name="connsiteY0" fmla="*/ 70556 h 508000"/>
              <a:gd name="connsiteX1" fmla="*/ 127000 w 3753556"/>
              <a:gd name="connsiteY1" fmla="*/ 70556 h 508000"/>
              <a:gd name="connsiteX2" fmla="*/ 324556 w 3753556"/>
              <a:gd name="connsiteY2" fmla="*/ 56445 h 508000"/>
              <a:gd name="connsiteX3" fmla="*/ 479778 w 3753556"/>
              <a:gd name="connsiteY3" fmla="*/ 42333 h 508000"/>
              <a:gd name="connsiteX4" fmla="*/ 776111 w 3753556"/>
              <a:gd name="connsiteY4" fmla="*/ 28222 h 508000"/>
              <a:gd name="connsiteX5" fmla="*/ 1100667 w 3753556"/>
              <a:gd name="connsiteY5" fmla="*/ 0 h 508000"/>
              <a:gd name="connsiteX6" fmla="*/ 2511778 w 3753556"/>
              <a:gd name="connsiteY6" fmla="*/ 14111 h 508000"/>
              <a:gd name="connsiteX7" fmla="*/ 2667000 w 3753556"/>
              <a:gd name="connsiteY7" fmla="*/ 56445 h 508000"/>
              <a:gd name="connsiteX8" fmla="*/ 2723444 w 3753556"/>
              <a:gd name="connsiteY8" fmla="*/ 70556 h 508000"/>
              <a:gd name="connsiteX9" fmla="*/ 3654778 w 3753556"/>
              <a:gd name="connsiteY9" fmla="*/ 84667 h 508000"/>
              <a:gd name="connsiteX10" fmla="*/ 3725333 w 3753556"/>
              <a:gd name="connsiteY10" fmla="*/ 141111 h 508000"/>
              <a:gd name="connsiteX11" fmla="*/ 3753556 w 3753556"/>
              <a:gd name="connsiteY11" fmla="*/ 225778 h 508000"/>
              <a:gd name="connsiteX12" fmla="*/ 3739444 w 3753556"/>
              <a:gd name="connsiteY12" fmla="*/ 479778 h 508000"/>
              <a:gd name="connsiteX13" fmla="*/ 3697111 w 3753556"/>
              <a:gd name="connsiteY13" fmla="*/ 508000 h 508000"/>
              <a:gd name="connsiteX14" fmla="*/ 2864556 w 3753556"/>
              <a:gd name="connsiteY14" fmla="*/ 493889 h 508000"/>
              <a:gd name="connsiteX15" fmla="*/ 2638778 w 3753556"/>
              <a:gd name="connsiteY15" fmla="*/ 451556 h 508000"/>
              <a:gd name="connsiteX16" fmla="*/ 2356556 w 3753556"/>
              <a:gd name="connsiteY16" fmla="*/ 437445 h 508000"/>
              <a:gd name="connsiteX17" fmla="*/ 2003778 w 3753556"/>
              <a:gd name="connsiteY17" fmla="*/ 409222 h 508000"/>
              <a:gd name="connsiteX18" fmla="*/ 860778 w 3753556"/>
              <a:gd name="connsiteY18" fmla="*/ 423333 h 508000"/>
              <a:gd name="connsiteX19" fmla="*/ 635000 w 3753556"/>
              <a:gd name="connsiteY19" fmla="*/ 465667 h 508000"/>
              <a:gd name="connsiteX20" fmla="*/ 42333 w 3753556"/>
              <a:gd name="connsiteY20" fmla="*/ 451556 h 508000"/>
              <a:gd name="connsiteX21" fmla="*/ 14111 w 3753556"/>
              <a:gd name="connsiteY21" fmla="*/ 423333 h 508000"/>
              <a:gd name="connsiteX22" fmla="*/ 0 w 3753556"/>
              <a:gd name="connsiteY22" fmla="*/ 381000 h 508000"/>
              <a:gd name="connsiteX23" fmla="*/ 42333 w 3753556"/>
              <a:gd name="connsiteY23" fmla="*/ 296333 h 508000"/>
              <a:gd name="connsiteX24" fmla="*/ 84667 w 3753556"/>
              <a:gd name="connsiteY24" fmla="*/ 225778 h 508000"/>
              <a:gd name="connsiteX25" fmla="*/ 112889 w 3753556"/>
              <a:gd name="connsiteY25" fmla="*/ 141111 h 508000"/>
              <a:gd name="connsiteX26" fmla="*/ 127000 w 3753556"/>
              <a:gd name="connsiteY26" fmla="*/ 70556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53556" h="508000">
                <a:moveTo>
                  <a:pt x="127000" y="70556"/>
                </a:moveTo>
                <a:lnTo>
                  <a:pt x="127000" y="70556"/>
                </a:lnTo>
                <a:lnTo>
                  <a:pt x="324556" y="56445"/>
                </a:lnTo>
                <a:cubicBezTo>
                  <a:pt x="376345" y="52302"/>
                  <a:pt x="427925" y="45574"/>
                  <a:pt x="479778" y="42333"/>
                </a:cubicBezTo>
                <a:cubicBezTo>
                  <a:pt x="578475" y="36164"/>
                  <a:pt x="677382" y="33864"/>
                  <a:pt x="776111" y="28222"/>
                </a:cubicBezTo>
                <a:cubicBezTo>
                  <a:pt x="952613" y="18136"/>
                  <a:pt x="949045" y="16847"/>
                  <a:pt x="1100667" y="0"/>
                </a:cubicBezTo>
                <a:lnTo>
                  <a:pt x="2511778" y="14111"/>
                </a:lnTo>
                <a:cubicBezTo>
                  <a:pt x="2567516" y="15659"/>
                  <a:pt x="2615320" y="41679"/>
                  <a:pt x="2667000" y="56445"/>
                </a:cubicBezTo>
                <a:cubicBezTo>
                  <a:pt x="2685647" y="61773"/>
                  <a:pt x="2704058" y="70002"/>
                  <a:pt x="2723444" y="70556"/>
                </a:cubicBezTo>
                <a:cubicBezTo>
                  <a:pt x="3033798" y="79423"/>
                  <a:pt x="3344333" y="79963"/>
                  <a:pt x="3654778" y="84667"/>
                </a:cubicBezTo>
                <a:cubicBezTo>
                  <a:pt x="3700683" y="99969"/>
                  <a:pt x="3703132" y="91159"/>
                  <a:pt x="3725333" y="141111"/>
                </a:cubicBezTo>
                <a:cubicBezTo>
                  <a:pt x="3737415" y="168296"/>
                  <a:pt x="3753556" y="225778"/>
                  <a:pt x="3753556" y="225778"/>
                </a:cubicBezTo>
                <a:cubicBezTo>
                  <a:pt x="3748852" y="310445"/>
                  <a:pt x="3756074" y="396627"/>
                  <a:pt x="3739444" y="479778"/>
                </a:cubicBezTo>
                <a:cubicBezTo>
                  <a:pt x="3736118" y="496408"/>
                  <a:pt x="3714068" y="507727"/>
                  <a:pt x="3697111" y="508000"/>
                </a:cubicBezTo>
                <a:lnTo>
                  <a:pt x="2864556" y="493889"/>
                </a:lnTo>
                <a:cubicBezTo>
                  <a:pt x="2856740" y="492326"/>
                  <a:pt x="2674521" y="454305"/>
                  <a:pt x="2638778" y="451556"/>
                </a:cubicBezTo>
                <a:cubicBezTo>
                  <a:pt x="2544864" y="444332"/>
                  <a:pt x="2450630" y="442149"/>
                  <a:pt x="2356556" y="437445"/>
                </a:cubicBezTo>
                <a:cubicBezTo>
                  <a:pt x="2217640" y="417599"/>
                  <a:pt x="2179302" y="409222"/>
                  <a:pt x="2003778" y="409222"/>
                </a:cubicBezTo>
                <a:cubicBezTo>
                  <a:pt x="1622749" y="409222"/>
                  <a:pt x="1241778" y="418629"/>
                  <a:pt x="860778" y="423333"/>
                </a:cubicBezTo>
                <a:cubicBezTo>
                  <a:pt x="691611" y="457167"/>
                  <a:pt x="766983" y="443670"/>
                  <a:pt x="635000" y="465667"/>
                </a:cubicBezTo>
                <a:cubicBezTo>
                  <a:pt x="437444" y="460963"/>
                  <a:pt x="239487" y="464999"/>
                  <a:pt x="42333" y="451556"/>
                </a:cubicBezTo>
                <a:cubicBezTo>
                  <a:pt x="29060" y="450651"/>
                  <a:pt x="20956" y="434741"/>
                  <a:pt x="14111" y="423333"/>
                </a:cubicBezTo>
                <a:cubicBezTo>
                  <a:pt x="6458" y="410578"/>
                  <a:pt x="4704" y="395111"/>
                  <a:pt x="0" y="381000"/>
                </a:cubicBezTo>
                <a:cubicBezTo>
                  <a:pt x="34803" y="241787"/>
                  <a:pt x="-11584" y="386195"/>
                  <a:pt x="42333" y="296333"/>
                </a:cubicBezTo>
                <a:cubicBezTo>
                  <a:pt x="97284" y="204747"/>
                  <a:pt x="13160" y="297282"/>
                  <a:pt x="84667" y="225778"/>
                </a:cubicBezTo>
                <a:lnTo>
                  <a:pt x="112889" y="141111"/>
                </a:lnTo>
                <a:cubicBezTo>
                  <a:pt x="129103" y="92468"/>
                  <a:pt x="116482" y="109296"/>
                  <a:pt x="127000" y="7055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127375" y="3600817"/>
            <a:ext cx="463550" cy="3865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686175" y="3782783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317875" y="3327868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778125" y="3571251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127375" y="3662234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17875" y="3600817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86125" y="3782783"/>
            <a:ext cx="190500" cy="181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2" idx="2"/>
            <a:endCxn id="71" idx="6"/>
          </p:cNvCxnSpPr>
          <p:nvPr/>
        </p:nvCxnSpPr>
        <p:spPr>
          <a:xfrm flipH="1" flipV="1">
            <a:off x="2968625" y="3662234"/>
            <a:ext cx="158750" cy="90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3" idx="0"/>
            <a:endCxn id="70" idx="4"/>
          </p:cNvCxnSpPr>
          <p:nvPr/>
        </p:nvCxnSpPr>
        <p:spPr>
          <a:xfrm flipV="1">
            <a:off x="3413125" y="3509834"/>
            <a:ext cx="0" cy="90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6"/>
            <a:endCxn id="69" idx="2"/>
          </p:cNvCxnSpPr>
          <p:nvPr/>
        </p:nvCxnSpPr>
        <p:spPr>
          <a:xfrm>
            <a:off x="3476625" y="3873766"/>
            <a:ext cx="209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968625" y="3873766"/>
            <a:ext cx="25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7442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Theorems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667" y="1618781"/>
            <a:ext cx="5771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 ρ</a:t>
            </a:r>
            <a:r>
              <a:rPr lang="en-US" sz="2200" baseline="-25000" dirty="0" smtClean="0"/>
              <a:t>1,…,n</a:t>
            </a:r>
            <a:r>
              <a:rPr lang="en-US" sz="2200" dirty="0" smtClean="0"/>
              <a:t> be permutation-symmetric, i.e. </a:t>
            </a:r>
            <a:endParaRPr lang="en-US" sz="2200" dirty="0"/>
          </a:p>
        </p:txBody>
      </p:sp>
      <p:sp>
        <p:nvSpPr>
          <p:cNvPr id="5" name="Oval 4"/>
          <p:cNvSpPr/>
          <p:nvPr/>
        </p:nvSpPr>
        <p:spPr>
          <a:xfrm>
            <a:off x="5616221" y="1380445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80288" y="1386724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44355" y="1380445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08422" y="1386724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72489" y="1386724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36556" y="1393003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0623" y="1386724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164690" y="1393003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16221" y="2123959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80288" y="2130238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344355" y="2123959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08422" y="2130238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72489" y="2130238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436556" y="2136517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00623" y="2130238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164690" y="2136517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5673789" y="1592059"/>
            <a:ext cx="4515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6390923" y="2089527"/>
            <a:ext cx="431093" cy="10872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23705" y="2861596"/>
            <a:ext cx="100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66" y="2615166"/>
            <a:ext cx="4176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Quantum de </a:t>
            </a:r>
            <a:r>
              <a:rPr lang="en-US" sz="2500" b="1" dirty="0" err="1" smtClean="0">
                <a:solidFill>
                  <a:srgbClr val="0000FF"/>
                </a:solidFill>
              </a:rPr>
              <a:t>Finetti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</a:rPr>
              <a:t>Thm</a:t>
            </a:r>
            <a:r>
              <a:rPr lang="en-US" sz="2500" b="1" dirty="0" smtClean="0">
                <a:solidFill>
                  <a:srgbClr val="0000FF"/>
                </a:solidFill>
              </a:rPr>
              <a:t>: </a:t>
            </a:r>
            <a:endParaRPr lang="en-US" sz="2500" b="1" dirty="0">
              <a:solidFill>
                <a:srgbClr val="0000FF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3230928"/>
            <a:ext cx="3505200" cy="9906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4080417"/>
            <a:ext cx="388288" cy="66091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1100667" y="3838222"/>
            <a:ext cx="550333" cy="383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04556" y="1618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00667" y="4193306"/>
            <a:ext cx="453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 err="1">
                <a:solidFill>
                  <a:srgbClr val="000090"/>
                </a:solidFill>
              </a:rPr>
              <a:t>Christandl</a:t>
            </a:r>
            <a:r>
              <a:rPr lang="en-US" dirty="0">
                <a:solidFill>
                  <a:srgbClr val="000090"/>
                </a:solidFill>
              </a:rPr>
              <a:t>, Koenig,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err="1" smtClean="0">
                <a:solidFill>
                  <a:srgbClr val="000090"/>
                </a:solidFill>
              </a:rPr>
              <a:t>Mitchson</a:t>
            </a:r>
            <a:r>
              <a:rPr lang="en-US" dirty="0">
                <a:solidFill>
                  <a:srgbClr val="000090"/>
                </a:solidFill>
              </a:rPr>
              <a:t>, Renner ‘05) 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59764" y="2574240"/>
            <a:ext cx="3960681" cy="242109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03888" y="3364117"/>
            <a:ext cx="4914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In complete analogy with de </a:t>
            </a:r>
            <a:r>
              <a:rPr lang="en-US" sz="2000" dirty="0" err="1" smtClean="0"/>
              <a:t>Finetti</a:t>
            </a:r>
            <a:r>
              <a:rPr lang="en-US" sz="2000" dirty="0"/>
              <a:t> </a:t>
            </a:r>
            <a:r>
              <a:rPr lang="en-US" sz="2000" dirty="0" err="1" smtClean="0"/>
              <a:t>thm</a:t>
            </a:r>
            <a:r>
              <a:rPr lang="en-US" sz="2000" dirty="0" smtClean="0"/>
              <a:t> for symmetric probability distributions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But much more remarkable: </a:t>
            </a:r>
            <a:r>
              <a:rPr lang="en-US" sz="2000" i="1" dirty="0" smtClean="0"/>
              <a:t>entanglement </a:t>
            </a:r>
            <a:r>
              <a:rPr lang="en-US" sz="2000" dirty="0" smtClean="0"/>
              <a:t>is destroyed 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8484580" y="1196897"/>
            <a:ext cx="1467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ρ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5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Theorems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667" y="1618781"/>
            <a:ext cx="5771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 ρ</a:t>
            </a:r>
            <a:r>
              <a:rPr lang="en-US" sz="2200" baseline="-25000" dirty="0" smtClean="0"/>
              <a:t>1,…,n</a:t>
            </a:r>
            <a:r>
              <a:rPr lang="en-US" sz="2200" dirty="0" smtClean="0"/>
              <a:t> be permutation-symmetric, i.e. </a:t>
            </a:r>
            <a:endParaRPr lang="en-US" sz="2200" dirty="0"/>
          </a:p>
        </p:txBody>
      </p:sp>
      <p:sp>
        <p:nvSpPr>
          <p:cNvPr id="5" name="Oval 4"/>
          <p:cNvSpPr/>
          <p:nvPr/>
        </p:nvSpPr>
        <p:spPr>
          <a:xfrm>
            <a:off x="5616221" y="1380445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80288" y="1386724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44355" y="1380445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08422" y="1386724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72489" y="1386724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36556" y="1393003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0623" y="1386724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164690" y="1393003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16221" y="2123959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80288" y="2130238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344355" y="2123959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08422" y="2130238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72489" y="2130238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436556" y="2136517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00623" y="2130238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164690" y="2136517"/>
            <a:ext cx="211667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5673789" y="1592059"/>
            <a:ext cx="4515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6390923" y="2089527"/>
            <a:ext cx="431093" cy="10872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23705" y="2861596"/>
            <a:ext cx="100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66" y="2615166"/>
            <a:ext cx="4176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Quantum de </a:t>
            </a:r>
            <a:r>
              <a:rPr lang="en-US" sz="2500" b="1" dirty="0" err="1" smtClean="0">
                <a:solidFill>
                  <a:srgbClr val="0000FF"/>
                </a:solidFill>
              </a:rPr>
              <a:t>Finetti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</a:rPr>
              <a:t>Thm</a:t>
            </a:r>
            <a:r>
              <a:rPr lang="en-US" sz="2500" b="1" dirty="0" smtClean="0">
                <a:solidFill>
                  <a:srgbClr val="0000FF"/>
                </a:solidFill>
              </a:rPr>
              <a:t>: </a:t>
            </a:r>
            <a:endParaRPr lang="en-US" sz="2500" b="1" dirty="0">
              <a:solidFill>
                <a:srgbClr val="0000FF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3230928"/>
            <a:ext cx="3505200" cy="9906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4080417"/>
            <a:ext cx="388288" cy="66091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1100667" y="3838222"/>
            <a:ext cx="550333" cy="383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04556" y="1618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00667" y="4193306"/>
            <a:ext cx="453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 err="1">
                <a:solidFill>
                  <a:srgbClr val="000090"/>
                </a:solidFill>
              </a:rPr>
              <a:t>Christandl</a:t>
            </a:r>
            <a:r>
              <a:rPr lang="en-US" dirty="0">
                <a:solidFill>
                  <a:srgbClr val="000090"/>
                </a:solidFill>
              </a:rPr>
              <a:t>, Koenig,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err="1" smtClean="0">
                <a:solidFill>
                  <a:srgbClr val="000090"/>
                </a:solidFill>
              </a:rPr>
              <a:t>Mitchson</a:t>
            </a:r>
            <a:r>
              <a:rPr lang="en-US" dirty="0">
                <a:solidFill>
                  <a:srgbClr val="000090"/>
                </a:solidFill>
              </a:rPr>
              <a:t>, Renner ‘05) 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59764" y="2574240"/>
            <a:ext cx="3960681" cy="242109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03888" y="3364117"/>
            <a:ext cx="4914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In complete analogy with de </a:t>
            </a:r>
            <a:r>
              <a:rPr lang="en-US" sz="2000" dirty="0" err="1" smtClean="0"/>
              <a:t>Finetti</a:t>
            </a:r>
            <a:r>
              <a:rPr lang="en-US" sz="2000" dirty="0"/>
              <a:t> </a:t>
            </a:r>
            <a:r>
              <a:rPr lang="en-US" sz="2000" dirty="0" err="1" smtClean="0"/>
              <a:t>thm</a:t>
            </a:r>
            <a:r>
              <a:rPr lang="en-US" sz="2000" dirty="0" smtClean="0"/>
              <a:t> for symmetric probability distributions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But much more remarkable: </a:t>
            </a:r>
            <a:r>
              <a:rPr lang="en-US" sz="2000" i="1" dirty="0" smtClean="0"/>
              <a:t>entanglement </a:t>
            </a:r>
            <a:r>
              <a:rPr lang="en-US" sz="2000" dirty="0" smtClean="0"/>
              <a:t>is destroyed 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59764" y="5023555"/>
            <a:ext cx="864556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Final </a:t>
            </a:r>
            <a:r>
              <a:rPr lang="en-US" sz="2000" dirty="0"/>
              <a:t>installment in a long sequence of works</a:t>
            </a:r>
            <a:r>
              <a:rPr lang="en-US" dirty="0"/>
              <a:t>: </a:t>
            </a:r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90"/>
                </a:solidFill>
              </a:rPr>
              <a:t>Hudson, Moody </a:t>
            </a:r>
            <a:r>
              <a:rPr lang="fr-FR" dirty="0">
                <a:solidFill>
                  <a:srgbClr val="000090"/>
                </a:solidFill>
              </a:rPr>
              <a:t>’</a:t>
            </a:r>
            <a:r>
              <a:rPr lang="en-US" dirty="0">
                <a:solidFill>
                  <a:srgbClr val="000090"/>
                </a:solidFill>
              </a:rPr>
              <a:t>76)</a:t>
            </a:r>
            <a:r>
              <a:rPr lang="en-US" dirty="0"/>
              <a:t>,</a:t>
            </a:r>
            <a:r>
              <a:rPr lang="en-US" dirty="0">
                <a:solidFill>
                  <a:srgbClr val="000090"/>
                </a:solidFill>
              </a:rPr>
              <a:t> (</a:t>
            </a:r>
            <a:r>
              <a:rPr lang="en-US" dirty="0" err="1">
                <a:solidFill>
                  <a:srgbClr val="000090"/>
                </a:solidFill>
              </a:rPr>
              <a:t>Stormer</a:t>
            </a:r>
            <a:r>
              <a:rPr lang="en-US" dirty="0">
                <a:solidFill>
                  <a:srgbClr val="000090"/>
                </a:solidFill>
              </a:rPr>
              <a:t> ‘69)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90"/>
                </a:solidFill>
              </a:rPr>
              <a:t> (</a:t>
            </a:r>
            <a:r>
              <a:rPr lang="en-US" dirty="0" err="1">
                <a:solidFill>
                  <a:srgbClr val="000090"/>
                </a:solidFill>
              </a:rPr>
              <a:t>Raggio</a:t>
            </a:r>
            <a:r>
              <a:rPr lang="en-US" dirty="0">
                <a:solidFill>
                  <a:srgbClr val="000090"/>
                </a:solidFill>
              </a:rPr>
              <a:t>, Werner ‘89)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90"/>
                </a:solidFill>
              </a:rPr>
              <a:t> (Caves, Fuchs, </a:t>
            </a:r>
            <a:r>
              <a:rPr lang="en-US" dirty="0" err="1">
                <a:solidFill>
                  <a:srgbClr val="000090"/>
                </a:solidFill>
              </a:rPr>
              <a:t>Schack</a:t>
            </a:r>
            <a:r>
              <a:rPr lang="en-US" dirty="0">
                <a:solidFill>
                  <a:srgbClr val="000090"/>
                </a:solidFill>
              </a:rPr>
              <a:t> ‘01)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90"/>
                </a:solidFill>
              </a:rPr>
              <a:t> (Koenig, Renner ‘05)</a:t>
            </a:r>
            <a:r>
              <a:rPr lang="en-US" dirty="0">
                <a:solidFill>
                  <a:srgbClr val="000000"/>
                </a:solidFill>
              </a:rPr>
              <a:t>, …</a:t>
            </a:r>
            <a:r>
              <a:rPr lang="en-US" dirty="0">
                <a:solidFill>
                  <a:srgbClr val="000090"/>
                </a:solidFill>
              </a:rPr>
              <a:t>  </a:t>
            </a:r>
            <a:endParaRPr lang="en-US" dirty="0" smtClean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0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Can we improve on the error?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Can we find a more general result, beyond permutation-invariant states?</a:t>
            </a:r>
            <a:endParaRPr lang="en-US" sz="2000" dirty="0"/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44" name="Freeform 43"/>
          <p:cNvSpPr/>
          <p:nvPr/>
        </p:nvSpPr>
        <p:spPr>
          <a:xfrm>
            <a:off x="159765" y="6265333"/>
            <a:ext cx="8216592" cy="578556"/>
          </a:xfrm>
          <a:custGeom>
            <a:avLst/>
            <a:gdLst>
              <a:gd name="connsiteX0" fmla="*/ 17325 w 6790659"/>
              <a:gd name="connsiteY0" fmla="*/ 154417 h 859973"/>
              <a:gd name="connsiteX1" fmla="*/ 17325 w 6790659"/>
              <a:gd name="connsiteY1" fmla="*/ 154417 h 859973"/>
              <a:gd name="connsiteX2" fmla="*/ 2190436 w 6790659"/>
              <a:gd name="connsiteY2" fmla="*/ 140306 h 859973"/>
              <a:gd name="connsiteX3" fmla="*/ 2430325 w 6790659"/>
              <a:gd name="connsiteY3" fmla="*/ 112084 h 859973"/>
              <a:gd name="connsiteX4" fmla="*/ 2740770 w 6790659"/>
              <a:gd name="connsiteY4" fmla="*/ 83862 h 859973"/>
              <a:gd name="connsiteX5" fmla="*/ 3206436 w 6790659"/>
              <a:gd name="connsiteY5" fmla="*/ 112084 h 859973"/>
              <a:gd name="connsiteX6" fmla="*/ 3276992 w 6790659"/>
              <a:gd name="connsiteY6" fmla="*/ 140306 h 859973"/>
              <a:gd name="connsiteX7" fmla="*/ 3728548 w 6790659"/>
              <a:gd name="connsiteY7" fmla="*/ 97973 h 859973"/>
              <a:gd name="connsiteX8" fmla="*/ 4067214 w 6790659"/>
              <a:gd name="connsiteY8" fmla="*/ 83862 h 859973"/>
              <a:gd name="connsiteX9" fmla="*/ 4321214 w 6790659"/>
              <a:gd name="connsiteY9" fmla="*/ 69751 h 859973"/>
              <a:gd name="connsiteX10" fmla="*/ 4970325 w 6790659"/>
              <a:gd name="connsiteY10" fmla="*/ 41528 h 859973"/>
              <a:gd name="connsiteX11" fmla="*/ 5054992 w 6790659"/>
              <a:gd name="connsiteY11" fmla="*/ 27417 h 859973"/>
              <a:gd name="connsiteX12" fmla="*/ 6536659 w 6790659"/>
              <a:gd name="connsiteY12" fmla="*/ 27417 h 859973"/>
              <a:gd name="connsiteX13" fmla="*/ 6607214 w 6790659"/>
              <a:gd name="connsiteY13" fmla="*/ 69751 h 859973"/>
              <a:gd name="connsiteX14" fmla="*/ 6649548 w 6790659"/>
              <a:gd name="connsiteY14" fmla="*/ 83862 h 859973"/>
              <a:gd name="connsiteX15" fmla="*/ 6720103 w 6790659"/>
              <a:gd name="connsiteY15" fmla="*/ 196751 h 859973"/>
              <a:gd name="connsiteX16" fmla="*/ 6748325 w 6790659"/>
              <a:gd name="connsiteY16" fmla="*/ 281417 h 859973"/>
              <a:gd name="connsiteX17" fmla="*/ 6762436 w 6790659"/>
              <a:gd name="connsiteY17" fmla="*/ 323751 h 859973"/>
              <a:gd name="connsiteX18" fmla="*/ 6790659 w 6790659"/>
              <a:gd name="connsiteY18" fmla="*/ 464862 h 859973"/>
              <a:gd name="connsiteX19" fmla="*/ 6776548 w 6790659"/>
              <a:gd name="connsiteY19" fmla="*/ 563640 h 859973"/>
              <a:gd name="connsiteX20" fmla="*/ 6748325 w 6790659"/>
              <a:gd name="connsiteY20" fmla="*/ 591862 h 859973"/>
              <a:gd name="connsiteX21" fmla="*/ 6649548 w 6790659"/>
              <a:gd name="connsiteY21" fmla="*/ 662417 h 859973"/>
              <a:gd name="connsiteX22" fmla="*/ 6593103 w 6790659"/>
              <a:gd name="connsiteY22" fmla="*/ 676528 h 859973"/>
              <a:gd name="connsiteX23" fmla="*/ 6536659 w 6790659"/>
              <a:gd name="connsiteY23" fmla="*/ 704751 h 859973"/>
              <a:gd name="connsiteX24" fmla="*/ 6466103 w 6790659"/>
              <a:gd name="connsiteY24" fmla="*/ 718862 h 859973"/>
              <a:gd name="connsiteX25" fmla="*/ 6381436 w 6790659"/>
              <a:gd name="connsiteY25" fmla="*/ 747084 h 859973"/>
              <a:gd name="connsiteX26" fmla="*/ 6324992 w 6790659"/>
              <a:gd name="connsiteY26" fmla="*/ 761195 h 859973"/>
              <a:gd name="connsiteX27" fmla="*/ 6268548 w 6790659"/>
              <a:gd name="connsiteY27" fmla="*/ 789417 h 859973"/>
              <a:gd name="connsiteX28" fmla="*/ 6183881 w 6790659"/>
              <a:gd name="connsiteY28" fmla="*/ 803528 h 859973"/>
              <a:gd name="connsiteX29" fmla="*/ 6127436 w 6790659"/>
              <a:gd name="connsiteY29" fmla="*/ 817640 h 859973"/>
              <a:gd name="connsiteX30" fmla="*/ 6056881 w 6790659"/>
              <a:gd name="connsiteY30" fmla="*/ 831751 h 859973"/>
              <a:gd name="connsiteX31" fmla="*/ 5435992 w 6790659"/>
              <a:gd name="connsiteY31" fmla="*/ 817640 h 859973"/>
              <a:gd name="connsiteX32" fmla="*/ 5294881 w 6790659"/>
              <a:gd name="connsiteY32" fmla="*/ 789417 h 859973"/>
              <a:gd name="connsiteX33" fmla="*/ 5167881 w 6790659"/>
              <a:gd name="connsiteY33" fmla="*/ 761195 h 859973"/>
              <a:gd name="connsiteX34" fmla="*/ 4984436 w 6790659"/>
              <a:gd name="connsiteY34" fmla="*/ 718862 h 859973"/>
              <a:gd name="connsiteX35" fmla="*/ 3926103 w 6790659"/>
              <a:gd name="connsiteY35" fmla="*/ 732973 h 859973"/>
              <a:gd name="connsiteX36" fmla="*/ 3799103 w 6790659"/>
              <a:gd name="connsiteY36" fmla="*/ 747084 h 859973"/>
              <a:gd name="connsiteX37" fmla="*/ 3601548 w 6790659"/>
              <a:gd name="connsiteY37" fmla="*/ 761195 h 859973"/>
              <a:gd name="connsiteX38" fmla="*/ 3248770 w 6790659"/>
              <a:gd name="connsiteY38" fmla="*/ 775306 h 859973"/>
              <a:gd name="connsiteX39" fmla="*/ 3164103 w 6790659"/>
              <a:gd name="connsiteY39" fmla="*/ 789417 h 859973"/>
              <a:gd name="connsiteX40" fmla="*/ 3022992 w 6790659"/>
              <a:gd name="connsiteY40" fmla="*/ 817640 h 859973"/>
              <a:gd name="connsiteX41" fmla="*/ 2740770 w 6790659"/>
              <a:gd name="connsiteY41" fmla="*/ 859973 h 859973"/>
              <a:gd name="connsiteX42" fmla="*/ 1541325 w 6790659"/>
              <a:gd name="connsiteY42" fmla="*/ 831751 h 859973"/>
              <a:gd name="connsiteX43" fmla="*/ 1400214 w 6790659"/>
              <a:gd name="connsiteY43" fmla="*/ 817640 h 859973"/>
              <a:gd name="connsiteX44" fmla="*/ 863992 w 6790659"/>
              <a:gd name="connsiteY44" fmla="*/ 803528 h 859973"/>
              <a:gd name="connsiteX45" fmla="*/ 751103 w 6790659"/>
              <a:gd name="connsiteY45" fmla="*/ 789417 h 859973"/>
              <a:gd name="connsiteX46" fmla="*/ 609992 w 6790659"/>
              <a:gd name="connsiteY46" fmla="*/ 775306 h 859973"/>
              <a:gd name="connsiteX47" fmla="*/ 468881 w 6790659"/>
              <a:gd name="connsiteY47" fmla="*/ 747084 h 859973"/>
              <a:gd name="connsiteX48" fmla="*/ 355992 w 6790659"/>
              <a:gd name="connsiteY48" fmla="*/ 704751 h 859973"/>
              <a:gd name="connsiteX49" fmla="*/ 271325 w 6790659"/>
              <a:gd name="connsiteY49" fmla="*/ 676528 h 859973"/>
              <a:gd name="connsiteX50" fmla="*/ 243103 w 6790659"/>
              <a:gd name="connsiteY50" fmla="*/ 634195 h 859973"/>
              <a:gd name="connsiteX51" fmla="*/ 158436 w 6790659"/>
              <a:gd name="connsiteY51" fmla="*/ 605973 h 859973"/>
              <a:gd name="connsiteX52" fmla="*/ 116103 w 6790659"/>
              <a:gd name="connsiteY52" fmla="*/ 591862 h 859973"/>
              <a:gd name="connsiteX53" fmla="*/ 31436 w 6790659"/>
              <a:gd name="connsiteY53" fmla="*/ 549528 h 859973"/>
              <a:gd name="connsiteX54" fmla="*/ 17325 w 6790659"/>
              <a:gd name="connsiteY54" fmla="*/ 323751 h 859973"/>
              <a:gd name="connsiteX55" fmla="*/ 73770 w 6790659"/>
              <a:gd name="connsiteY55" fmla="*/ 196751 h 859973"/>
              <a:gd name="connsiteX56" fmla="*/ 101992 w 6790659"/>
              <a:gd name="connsiteY56" fmla="*/ 168528 h 859973"/>
              <a:gd name="connsiteX57" fmla="*/ 101992 w 6790659"/>
              <a:gd name="connsiteY57" fmla="*/ 168528 h 859973"/>
              <a:gd name="connsiteX58" fmla="*/ 101992 w 6790659"/>
              <a:gd name="connsiteY58" fmla="*/ 168528 h 859973"/>
              <a:gd name="connsiteX59" fmla="*/ 101992 w 6790659"/>
              <a:gd name="connsiteY59" fmla="*/ 168528 h 859973"/>
              <a:gd name="connsiteX60" fmla="*/ 101992 w 6790659"/>
              <a:gd name="connsiteY60" fmla="*/ 168528 h 859973"/>
              <a:gd name="connsiteX61" fmla="*/ 101992 w 6790659"/>
              <a:gd name="connsiteY61" fmla="*/ 168528 h 859973"/>
              <a:gd name="connsiteX62" fmla="*/ 17325 w 6790659"/>
              <a:gd name="connsiteY62" fmla="*/ 154417 h 85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790659" h="859973">
                <a:moveTo>
                  <a:pt x="17325" y="154417"/>
                </a:moveTo>
                <a:lnTo>
                  <a:pt x="17325" y="154417"/>
                </a:lnTo>
                <a:lnTo>
                  <a:pt x="2190436" y="140306"/>
                </a:lnTo>
                <a:cubicBezTo>
                  <a:pt x="2270938" y="138894"/>
                  <a:pt x="2350303" y="120975"/>
                  <a:pt x="2430325" y="112084"/>
                </a:cubicBezTo>
                <a:cubicBezTo>
                  <a:pt x="2548809" y="98919"/>
                  <a:pt x="2618969" y="94012"/>
                  <a:pt x="2740770" y="83862"/>
                </a:cubicBezTo>
                <a:cubicBezTo>
                  <a:pt x="2744484" y="83995"/>
                  <a:pt x="3082245" y="74827"/>
                  <a:pt x="3206436" y="112084"/>
                </a:cubicBezTo>
                <a:cubicBezTo>
                  <a:pt x="3230698" y="119363"/>
                  <a:pt x="3253473" y="130899"/>
                  <a:pt x="3276992" y="140306"/>
                </a:cubicBezTo>
                <a:cubicBezTo>
                  <a:pt x="3427511" y="126195"/>
                  <a:pt x="3577754" y="108744"/>
                  <a:pt x="3728548" y="97973"/>
                </a:cubicBezTo>
                <a:cubicBezTo>
                  <a:pt x="3841247" y="89923"/>
                  <a:pt x="3954355" y="89236"/>
                  <a:pt x="4067214" y="83862"/>
                </a:cubicBezTo>
                <a:lnTo>
                  <a:pt x="4321214" y="69751"/>
                </a:lnTo>
                <a:lnTo>
                  <a:pt x="4970325" y="41528"/>
                </a:lnTo>
                <a:cubicBezTo>
                  <a:pt x="4998547" y="36824"/>
                  <a:pt x="5026601" y="30966"/>
                  <a:pt x="5054992" y="27417"/>
                </a:cubicBezTo>
                <a:cubicBezTo>
                  <a:pt x="5532708" y="-32297"/>
                  <a:pt x="6170309" y="23561"/>
                  <a:pt x="6536659" y="27417"/>
                </a:cubicBezTo>
                <a:cubicBezTo>
                  <a:pt x="6656584" y="67392"/>
                  <a:pt x="6510362" y="11639"/>
                  <a:pt x="6607214" y="69751"/>
                </a:cubicBezTo>
                <a:cubicBezTo>
                  <a:pt x="6619969" y="77404"/>
                  <a:pt x="6635437" y="79158"/>
                  <a:pt x="6649548" y="83862"/>
                </a:cubicBezTo>
                <a:cubicBezTo>
                  <a:pt x="6685941" y="132386"/>
                  <a:pt x="6697965" y="141406"/>
                  <a:pt x="6720103" y="196751"/>
                </a:cubicBezTo>
                <a:cubicBezTo>
                  <a:pt x="6731151" y="224372"/>
                  <a:pt x="6738918" y="253195"/>
                  <a:pt x="6748325" y="281417"/>
                </a:cubicBezTo>
                <a:cubicBezTo>
                  <a:pt x="6753029" y="295528"/>
                  <a:pt x="6759990" y="309079"/>
                  <a:pt x="6762436" y="323751"/>
                </a:cubicBezTo>
                <a:cubicBezTo>
                  <a:pt x="6779737" y="427547"/>
                  <a:pt x="6769609" y="380660"/>
                  <a:pt x="6790659" y="464862"/>
                </a:cubicBezTo>
                <a:cubicBezTo>
                  <a:pt x="6785955" y="497788"/>
                  <a:pt x="6787066" y="532087"/>
                  <a:pt x="6776548" y="563640"/>
                </a:cubicBezTo>
                <a:cubicBezTo>
                  <a:pt x="6772341" y="576261"/>
                  <a:pt x="6758546" y="583345"/>
                  <a:pt x="6748325" y="591862"/>
                </a:cubicBezTo>
                <a:cubicBezTo>
                  <a:pt x="6743223" y="596114"/>
                  <a:pt x="6664643" y="655948"/>
                  <a:pt x="6649548" y="662417"/>
                </a:cubicBezTo>
                <a:cubicBezTo>
                  <a:pt x="6631722" y="670057"/>
                  <a:pt x="6611918" y="671824"/>
                  <a:pt x="6593103" y="676528"/>
                </a:cubicBezTo>
                <a:cubicBezTo>
                  <a:pt x="6574288" y="685936"/>
                  <a:pt x="6556615" y="698099"/>
                  <a:pt x="6536659" y="704751"/>
                </a:cubicBezTo>
                <a:cubicBezTo>
                  <a:pt x="6513905" y="712336"/>
                  <a:pt x="6489242" y="712551"/>
                  <a:pt x="6466103" y="718862"/>
                </a:cubicBezTo>
                <a:cubicBezTo>
                  <a:pt x="6437402" y="726689"/>
                  <a:pt x="6409930" y="738536"/>
                  <a:pt x="6381436" y="747084"/>
                </a:cubicBezTo>
                <a:cubicBezTo>
                  <a:pt x="6362860" y="752657"/>
                  <a:pt x="6343151" y="754385"/>
                  <a:pt x="6324992" y="761195"/>
                </a:cubicBezTo>
                <a:cubicBezTo>
                  <a:pt x="6305296" y="768581"/>
                  <a:pt x="6288696" y="783373"/>
                  <a:pt x="6268548" y="789417"/>
                </a:cubicBezTo>
                <a:cubicBezTo>
                  <a:pt x="6241143" y="797638"/>
                  <a:pt x="6211937" y="797917"/>
                  <a:pt x="6183881" y="803528"/>
                </a:cubicBezTo>
                <a:cubicBezTo>
                  <a:pt x="6164864" y="807332"/>
                  <a:pt x="6146368" y="813433"/>
                  <a:pt x="6127436" y="817640"/>
                </a:cubicBezTo>
                <a:cubicBezTo>
                  <a:pt x="6104023" y="822843"/>
                  <a:pt x="6080399" y="827047"/>
                  <a:pt x="6056881" y="831751"/>
                </a:cubicBezTo>
                <a:lnTo>
                  <a:pt x="5435992" y="817640"/>
                </a:lnTo>
                <a:cubicBezTo>
                  <a:pt x="5312982" y="812816"/>
                  <a:pt x="5373019" y="808951"/>
                  <a:pt x="5294881" y="789417"/>
                </a:cubicBezTo>
                <a:cubicBezTo>
                  <a:pt x="5214311" y="769275"/>
                  <a:pt x="5240314" y="782925"/>
                  <a:pt x="5167881" y="761195"/>
                </a:cubicBezTo>
                <a:cubicBezTo>
                  <a:pt x="5027009" y="718934"/>
                  <a:pt x="5140225" y="741117"/>
                  <a:pt x="4984436" y="718862"/>
                </a:cubicBezTo>
                <a:lnTo>
                  <a:pt x="3926103" y="732973"/>
                </a:lnTo>
                <a:cubicBezTo>
                  <a:pt x="3883521" y="733987"/>
                  <a:pt x="3841537" y="743394"/>
                  <a:pt x="3799103" y="747084"/>
                </a:cubicBezTo>
                <a:cubicBezTo>
                  <a:pt x="3733332" y="752803"/>
                  <a:pt x="3667481" y="757814"/>
                  <a:pt x="3601548" y="761195"/>
                </a:cubicBezTo>
                <a:cubicBezTo>
                  <a:pt x="3484016" y="767222"/>
                  <a:pt x="3366363" y="770602"/>
                  <a:pt x="3248770" y="775306"/>
                </a:cubicBezTo>
                <a:cubicBezTo>
                  <a:pt x="3220548" y="780010"/>
                  <a:pt x="3192225" y="784144"/>
                  <a:pt x="3164103" y="789417"/>
                </a:cubicBezTo>
                <a:cubicBezTo>
                  <a:pt x="3116956" y="798257"/>
                  <a:pt x="3070308" y="809754"/>
                  <a:pt x="3022992" y="817640"/>
                </a:cubicBezTo>
                <a:cubicBezTo>
                  <a:pt x="2872710" y="842687"/>
                  <a:pt x="2966649" y="827705"/>
                  <a:pt x="2740770" y="859973"/>
                </a:cubicBezTo>
                <a:lnTo>
                  <a:pt x="1541325" y="831751"/>
                </a:lnTo>
                <a:cubicBezTo>
                  <a:pt x="1494077" y="830259"/>
                  <a:pt x="1447445" y="819608"/>
                  <a:pt x="1400214" y="817640"/>
                </a:cubicBezTo>
                <a:cubicBezTo>
                  <a:pt x="1221566" y="810196"/>
                  <a:pt x="1042733" y="808232"/>
                  <a:pt x="863992" y="803528"/>
                </a:cubicBezTo>
                <a:lnTo>
                  <a:pt x="751103" y="789417"/>
                </a:lnTo>
                <a:cubicBezTo>
                  <a:pt x="704121" y="784197"/>
                  <a:pt x="656741" y="782318"/>
                  <a:pt x="609992" y="775306"/>
                </a:cubicBezTo>
                <a:cubicBezTo>
                  <a:pt x="562554" y="768190"/>
                  <a:pt x="468881" y="747084"/>
                  <a:pt x="468881" y="747084"/>
                </a:cubicBezTo>
                <a:cubicBezTo>
                  <a:pt x="374247" y="699768"/>
                  <a:pt x="452060" y="733572"/>
                  <a:pt x="355992" y="704751"/>
                </a:cubicBezTo>
                <a:cubicBezTo>
                  <a:pt x="327498" y="696203"/>
                  <a:pt x="271325" y="676528"/>
                  <a:pt x="271325" y="676528"/>
                </a:cubicBezTo>
                <a:cubicBezTo>
                  <a:pt x="261918" y="662417"/>
                  <a:pt x="257485" y="643183"/>
                  <a:pt x="243103" y="634195"/>
                </a:cubicBezTo>
                <a:cubicBezTo>
                  <a:pt x="217876" y="618428"/>
                  <a:pt x="186658" y="615380"/>
                  <a:pt x="158436" y="605973"/>
                </a:cubicBezTo>
                <a:cubicBezTo>
                  <a:pt x="144325" y="601269"/>
                  <a:pt x="128479" y="600113"/>
                  <a:pt x="116103" y="591862"/>
                </a:cubicBezTo>
                <a:cubicBezTo>
                  <a:pt x="61393" y="555389"/>
                  <a:pt x="89859" y="569003"/>
                  <a:pt x="31436" y="549528"/>
                </a:cubicBezTo>
                <a:cubicBezTo>
                  <a:pt x="-5718" y="438065"/>
                  <a:pt x="-9306" y="465782"/>
                  <a:pt x="17325" y="323751"/>
                </a:cubicBezTo>
                <a:cubicBezTo>
                  <a:pt x="26916" y="272601"/>
                  <a:pt x="42726" y="235557"/>
                  <a:pt x="73770" y="196751"/>
                </a:cubicBezTo>
                <a:cubicBezTo>
                  <a:pt x="82081" y="186362"/>
                  <a:pt x="101992" y="168528"/>
                  <a:pt x="101992" y="168528"/>
                </a:cubicBezTo>
                <a:lnTo>
                  <a:pt x="101992" y="168528"/>
                </a:lnTo>
                <a:lnTo>
                  <a:pt x="101992" y="168528"/>
                </a:lnTo>
                <a:lnTo>
                  <a:pt x="101992" y="168528"/>
                </a:lnTo>
                <a:lnTo>
                  <a:pt x="101992" y="168528"/>
                </a:lnTo>
                <a:lnTo>
                  <a:pt x="101992" y="168528"/>
                </a:lnTo>
                <a:lnTo>
                  <a:pt x="17325" y="15441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84580" y="1196897"/>
            <a:ext cx="1467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ρ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2496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740" y="1542698"/>
            <a:ext cx="8565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</a:rPr>
              <a:t>thm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(B., Harrow ‘13) </a:t>
            </a:r>
            <a:r>
              <a:rPr lang="en-US" sz="2500" dirty="0" smtClean="0">
                <a:solidFill>
                  <a:srgbClr val="000000"/>
                </a:solidFill>
              </a:rPr>
              <a:t>Let </a:t>
            </a:r>
            <a:r>
              <a:rPr lang="en-US" sz="2500" dirty="0" smtClean="0">
                <a:solidFill>
                  <a:srgbClr val="FF0000"/>
                </a:solidFill>
              </a:rPr>
              <a:t>G = (V, E) </a:t>
            </a:r>
            <a:r>
              <a:rPr lang="en-US" sz="2500" dirty="0" smtClean="0">
                <a:solidFill>
                  <a:srgbClr val="000000"/>
                </a:solidFill>
              </a:rPr>
              <a:t>be a </a:t>
            </a:r>
            <a:r>
              <a:rPr lang="en-US" sz="2500" dirty="0" smtClean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000000"/>
                </a:solidFill>
              </a:rPr>
              <a:t>-regular graph with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n = |V|</a:t>
            </a:r>
            <a:r>
              <a:rPr lang="en-US" sz="2500" dirty="0" smtClean="0">
                <a:solidFill>
                  <a:srgbClr val="000000"/>
                </a:solidFill>
              </a:rPr>
              <a:t>. Let ρ</a:t>
            </a:r>
            <a:r>
              <a:rPr lang="en-US" sz="2500" baseline="-25000" dirty="0" smtClean="0">
                <a:solidFill>
                  <a:srgbClr val="000000"/>
                </a:solidFill>
              </a:rPr>
              <a:t>1,…,n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be a </a:t>
            </a:r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-</a:t>
            </a:r>
            <a:r>
              <a:rPr lang="en-US" sz="2500" dirty="0" err="1" smtClean="0">
                <a:solidFill>
                  <a:srgbClr val="000000"/>
                </a:solidFill>
              </a:rPr>
              <a:t>qudit</a:t>
            </a:r>
            <a:r>
              <a:rPr lang="en-US" sz="2500" dirty="0" smtClean="0">
                <a:solidFill>
                  <a:srgbClr val="000000"/>
                </a:solidFill>
              </a:rPr>
              <a:t> state. Then there exists a </a:t>
            </a:r>
            <a:r>
              <a:rPr lang="en-US" sz="2500" i="1" dirty="0" smtClean="0">
                <a:solidFill>
                  <a:srgbClr val="000000"/>
                </a:solidFill>
              </a:rPr>
              <a:t>globally separable</a:t>
            </a:r>
            <a:r>
              <a:rPr lang="en-US" sz="2500" dirty="0" smtClean="0">
                <a:solidFill>
                  <a:srgbClr val="000000"/>
                </a:solidFill>
              </a:rPr>
              <a:t> state σ</a:t>
            </a:r>
            <a:r>
              <a:rPr lang="en-US" sz="2500" baseline="-25000" dirty="0" smtClean="0">
                <a:solidFill>
                  <a:srgbClr val="000000"/>
                </a:solidFill>
              </a:rPr>
              <a:t>1,…,n</a:t>
            </a:r>
            <a:r>
              <a:rPr lang="en-US" sz="2500" dirty="0" smtClean="0">
                <a:solidFill>
                  <a:srgbClr val="000000"/>
                </a:solidFill>
              </a:rPr>
              <a:t> such that </a:t>
            </a:r>
          </a:p>
          <a:p>
            <a:endParaRPr lang="en-US" sz="25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General 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693410"/>
            <a:ext cx="5531556" cy="894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740" y="3948226"/>
            <a:ext cx="46855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Globally separable</a:t>
            </a:r>
            <a:r>
              <a:rPr lang="en-US" sz="2500" dirty="0"/>
              <a:t> </a:t>
            </a:r>
            <a:r>
              <a:rPr lang="en-US" sz="2500" dirty="0" smtClean="0"/>
              <a:t>(</a:t>
            </a:r>
            <a:r>
              <a:rPr lang="en-US" sz="2500" dirty="0" err="1" smtClean="0"/>
              <a:t>unentangled</a:t>
            </a:r>
            <a:r>
              <a:rPr lang="en-US" sz="2500" dirty="0" smtClean="0"/>
              <a:t>): </a:t>
            </a:r>
            <a:endParaRPr lang="en-US" sz="2500" dirty="0"/>
          </a:p>
        </p:txBody>
      </p:sp>
      <p:sp>
        <p:nvSpPr>
          <p:cNvPr id="15" name="Oval 14"/>
          <p:cNvSpPr/>
          <p:nvPr/>
        </p:nvSpPr>
        <p:spPr>
          <a:xfrm>
            <a:off x="7203587" y="5050817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49121" y="5855260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89565" y="5512957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30412" y="5501132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74442" y="6471805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05289" y="6634006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820722" y="5989911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07878" y="6383258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48124" y="4873723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16" idx="0"/>
            <a:endCxn id="15" idx="5"/>
          </p:cNvCxnSpPr>
          <p:nvPr/>
        </p:nvCxnSpPr>
        <p:spPr>
          <a:xfrm flipH="1" flipV="1">
            <a:off x="7357155" y="5201976"/>
            <a:ext cx="181924" cy="653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4"/>
            <a:endCxn id="20" idx="0"/>
          </p:cNvCxnSpPr>
          <p:nvPr/>
        </p:nvCxnSpPr>
        <p:spPr>
          <a:xfrm>
            <a:off x="7539079" y="6032354"/>
            <a:ext cx="356168" cy="601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6"/>
            <a:endCxn id="21" idx="2"/>
          </p:cNvCxnSpPr>
          <p:nvPr/>
        </p:nvCxnSpPr>
        <p:spPr>
          <a:xfrm>
            <a:off x="7629037" y="5943807"/>
            <a:ext cx="1191685" cy="134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1"/>
            <a:endCxn id="24" idx="5"/>
          </p:cNvCxnSpPr>
          <p:nvPr/>
        </p:nvCxnSpPr>
        <p:spPr>
          <a:xfrm flipH="1" flipV="1">
            <a:off x="8301692" y="5024882"/>
            <a:ext cx="55068" cy="502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0"/>
            <a:endCxn id="18" idx="4"/>
          </p:cNvCxnSpPr>
          <p:nvPr/>
        </p:nvCxnSpPr>
        <p:spPr>
          <a:xfrm flipH="1" flipV="1">
            <a:off x="8420370" y="5678226"/>
            <a:ext cx="490310" cy="311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2"/>
            <a:endCxn id="17" idx="6"/>
          </p:cNvCxnSpPr>
          <p:nvPr/>
        </p:nvCxnSpPr>
        <p:spPr>
          <a:xfrm flipH="1">
            <a:off x="6669481" y="5589679"/>
            <a:ext cx="1660931" cy="1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328040" y="4804472"/>
            <a:ext cx="1784851" cy="138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6"/>
          </p:cNvCxnSpPr>
          <p:nvPr/>
        </p:nvCxnSpPr>
        <p:spPr>
          <a:xfrm flipH="1">
            <a:off x="7383503" y="5016173"/>
            <a:ext cx="759575" cy="123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579523" y="5212541"/>
            <a:ext cx="650412" cy="310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7" idx="5"/>
            <a:endCxn id="23" idx="0"/>
          </p:cNvCxnSpPr>
          <p:nvPr/>
        </p:nvCxnSpPr>
        <p:spPr>
          <a:xfrm>
            <a:off x="6643133" y="5664116"/>
            <a:ext cx="454703" cy="719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9" idx="5"/>
          </p:cNvCxnSpPr>
          <p:nvPr/>
        </p:nvCxnSpPr>
        <p:spPr>
          <a:xfrm>
            <a:off x="8628010" y="6622964"/>
            <a:ext cx="562897" cy="684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1" idx="4"/>
          </p:cNvCxnSpPr>
          <p:nvPr/>
        </p:nvCxnSpPr>
        <p:spPr>
          <a:xfrm flipV="1">
            <a:off x="8628010" y="6167005"/>
            <a:ext cx="282670" cy="330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6"/>
            <a:endCxn id="19" idx="3"/>
          </p:cNvCxnSpPr>
          <p:nvPr/>
        </p:nvCxnSpPr>
        <p:spPr>
          <a:xfrm flipV="1">
            <a:off x="7985205" y="6622964"/>
            <a:ext cx="515585" cy="9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5"/>
            <a:endCxn id="20" idx="2"/>
          </p:cNvCxnSpPr>
          <p:nvPr/>
        </p:nvCxnSpPr>
        <p:spPr>
          <a:xfrm>
            <a:off x="7161446" y="6534417"/>
            <a:ext cx="643843" cy="188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23" idx="3"/>
          </p:cNvCxnSpPr>
          <p:nvPr/>
        </p:nvCxnSpPr>
        <p:spPr>
          <a:xfrm flipV="1">
            <a:off x="6676401" y="6534417"/>
            <a:ext cx="357825" cy="772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1439333" y="5204159"/>
            <a:ext cx="352778" cy="545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5665" y="5740502"/>
            <a:ext cx="1735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p</a:t>
            </a:r>
            <a:r>
              <a:rPr lang="en-US" sz="2300" dirty="0" smtClean="0"/>
              <a:t>robability </a:t>
            </a:r>
          </a:p>
          <a:p>
            <a:r>
              <a:rPr lang="en-US" sz="2300" dirty="0" smtClean="0"/>
              <a:t>distribution</a:t>
            </a:r>
            <a:endParaRPr lang="en-US" sz="2300" dirty="0"/>
          </a:p>
        </p:txBody>
      </p:sp>
      <p:sp>
        <p:nvSpPr>
          <p:cNvPr id="74" name="TextBox 73"/>
          <p:cNvSpPr txBox="1"/>
          <p:nvPr/>
        </p:nvSpPr>
        <p:spPr>
          <a:xfrm>
            <a:off x="3186287" y="5678226"/>
            <a:ext cx="20630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local states</a:t>
            </a:r>
            <a:endParaRPr lang="en-US" sz="2300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3581399" y="5163880"/>
            <a:ext cx="297542" cy="545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7113629" y="4902200"/>
            <a:ext cx="425450" cy="444500"/>
          </a:xfrm>
          <a:custGeom>
            <a:avLst/>
            <a:gdLst>
              <a:gd name="connsiteX0" fmla="*/ 215900 w 425450"/>
              <a:gd name="connsiteY0" fmla="*/ 0 h 444500"/>
              <a:gd name="connsiteX1" fmla="*/ 215900 w 425450"/>
              <a:gd name="connsiteY1" fmla="*/ 0 h 444500"/>
              <a:gd name="connsiteX2" fmla="*/ 152400 w 425450"/>
              <a:gd name="connsiteY2" fmla="*/ 6350 h 444500"/>
              <a:gd name="connsiteX3" fmla="*/ 82550 w 425450"/>
              <a:gd name="connsiteY3" fmla="*/ 44450 h 444500"/>
              <a:gd name="connsiteX4" fmla="*/ 57150 w 425450"/>
              <a:gd name="connsiteY4" fmla="*/ 63500 h 444500"/>
              <a:gd name="connsiteX5" fmla="*/ 38100 w 425450"/>
              <a:gd name="connsiteY5" fmla="*/ 82550 h 444500"/>
              <a:gd name="connsiteX6" fmla="*/ 6350 w 425450"/>
              <a:gd name="connsiteY6" fmla="*/ 152400 h 444500"/>
              <a:gd name="connsiteX7" fmla="*/ 0 w 425450"/>
              <a:gd name="connsiteY7" fmla="*/ 177800 h 444500"/>
              <a:gd name="connsiteX8" fmla="*/ 6350 w 425450"/>
              <a:gd name="connsiteY8" fmla="*/ 368300 h 444500"/>
              <a:gd name="connsiteX9" fmla="*/ 12700 w 425450"/>
              <a:gd name="connsiteY9" fmla="*/ 387350 h 444500"/>
              <a:gd name="connsiteX10" fmla="*/ 31750 w 425450"/>
              <a:gd name="connsiteY10" fmla="*/ 412750 h 444500"/>
              <a:gd name="connsiteX11" fmla="*/ 57150 w 425450"/>
              <a:gd name="connsiteY11" fmla="*/ 425450 h 444500"/>
              <a:gd name="connsiteX12" fmla="*/ 95250 w 425450"/>
              <a:gd name="connsiteY12" fmla="*/ 444500 h 444500"/>
              <a:gd name="connsiteX13" fmla="*/ 254000 w 425450"/>
              <a:gd name="connsiteY13" fmla="*/ 438150 h 444500"/>
              <a:gd name="connsiteX14" fmla="*/ 273050 w 425450"/>
              <a:gd name="connsiteY14" fmla="*/ 431800 h 444500"/>
              <a:gd name="connsiteX15" fmla="*/ 298450 w 425450"/>
              <a:gd name="connsiteY15" fmla="*/ 425450 h 444500"/>
              <a:gd name="connsiteX16" fmla="*/ 330200 w 425450"/>
              <a:gd name="connsiteY16" fmla="*/ 419100 h 444500"/>
              <a:gd name="connsiteX17" fmla="*/ 374650 w 425450"/>
              <a:gd name="connsiteY17" fmla="*/ 400050 h 444500"/>
              <a:gd name="connsiteX18" fmla="*/ 406400 w 425450"/>
              <a:gd name="connsiteY18" fmla="*/ 361950 h 444500"/>
              <a:gd name="connsiteX19" fmla="*/ 412750 w 425450"/>
              <a:gd name="connsiteY19" fmla="*/ 342900 h 444500"/>
              <a:gd name="connsiteX20" fmla="*/ 425450 w 425450"/>
              <a:gd name="connsiteY20" fmla="*/ 317500 h 444500"/>
              <a:gd name="connsiteX21" fmla="*/ 412750 w 425450"/>
              <a:gd name="connsiteY21" fmla="*/ 184150 h 444500"/>
              <a:gd name="connsiteX22" fmla="*/ 374650 w 425450"/>
              <a:gd name="connsiteY22" fmla="*/ 120650 h 444500"/>
              <a:gd name="connsiteX23" fmla="*/ 355600 w 425450"/>
              <a:gd name="connsiteY23" fmla="*/ 107950 h 444500"/>
              <a:gd name="connsiteX24" fmla="*/ 311150 w 425450"/>
              <a:gd name="connsiteY24" fmla="*/ 63500 h 444500"/>
              <a:gd name="connsiteX25" fmla="*/ 273050 w 425450"/>
              <a:gd name="connsiteY25" fmla="*/ 44450 h 444500"/>
              <a:gd name="connsiteX26" fmla="*/ 254000 w 425450"/>
              <a:gd name="connsiteY26" fmla="*/ 25400 h 444500"/>
              <a:gd name="connsiteX27" fmla="*/ 215900 w 425450"/>
              <a:gd name="connsiteY27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5450" h="444500">
                <a:moveTo>
                  <a:pt x="215900" y="0"/>
                </a:moveTo>
                <a:lnTo>
                  <a:pt x="215900" y="0"/>
                </a:lnTo>
                <a:cubicBezTo>
                  <a:pt x="194733" y="2117"/>
                  <a:pt x="172896" y="657"/>
                  <a:pt x="152400" y="6350"/>
                </a:cubicBezTo>
                <a:cubicBezTo>
                  <a:pt x="133529" y="11592"/>
                  <a:pt x="101730" y="30750"/>
                  <a:pt x="82550" y="44450"/>
                </a:cubicBezTo>
                <a:cubicBezTo>
                  <a:pt x="73938" y="50601"/>
                  <a:pt x="65185" y="56612"/>
                  <a:pt x="57150" y="63500"/>
                </a:cubicBezTo>
                <a:cubicBezTo>
                  <a:pt x="50332" y="69344"/>
                  <a:pt x="42921" y="74974"/>
                  <a:pt x="38100" y="82550"/>
                </a:cubicBezTo>
                <a:cubicBezTo>
                  <a:pt x="25063" y="103037"/>
                  <a:pt x="13258" y="128223"/>
                  <a:pt x="6350" y="152400"/>
                </a:cubicBezTo>
                <a:cubicBezTo>
                  <a:pt x="3952" y="160791"/>
                  <a:pt x="2117" y="169333"/>
                  <a:pt x="0" y="177800"/>
                </a:cubicBezTo>
                <a:cubicBezTo>
                  <a:pt x="2117" y="241300"/>
                  <a:pt x="2506" y="304881"/>
                  <a:pt x="6350" y="368300"/>
                </a:cubicBezTo>
                <a:cubicBezTo>
                  <a:pt x="6755" y="374981"/>
                  <a:pt x="9379" y="381538"/>
                  <a:pt x="12700" y="387350"/>
                </a:cubicBezTo>
                <a:cubicBezTo>
                  <a:pt x="17951" y="396539"/>
                  <a:pt x="23715" y="405862"/>
                  <a:pt x="31750" y="412750"/>
                </a:cubicBezTo>
                <a:cubicBezTo>
                  <a:pt x="38937" y="418910"/>
                  <a:pt x="48931" y="420754"/>
                  <a:pt x="57150" y="425450"/>
                </a:cubicBezTo>
                <a:cubicBezTo>
                  <a:pt x="91617" y="445145"/>
                  <a:pt x="60323" y="432858"/>
                  <a:pt x="95250" y="444500"/>
                </a:cubicBezTo>
                <a:cubicBezTo>
                  <a:pt x="148167" y="442383"/>
                  <a:pt x="201176" y="441923"/>
                  <a:pt x="254000" y="438150"/>
                </a:cubicBezTo>
                <a:cubicBezTo>
                  <a:pt x="260676" y="437673"/>
                  <a:pt x="266614" y="433639"/>
                  <a:pt x="273050" y="431800"/>
                </a:cubicBezTo>
                <a:cubicBezTo>
                  <a:pt x="281441" y="429402"/>
                  <a:pt x="289931" y="427343"/>
                  <a:pt x="298450" y="425450"/>
                </a:cubicBezTo>
                <a:cubicBezTo>
                  <a:pt x="308986" y="423109"/>
                  <a:pt x="319729" y="421718"/>
                  <a:pt x="330200" y="419100"/>
                </a:cubicBezTo>
                <a:cubicBezTo>
                  <a:pt x="342956" y="415911"/>
                  <a:pt x="364864" y="407040"/>
                  <a:pt x="374650" y="400050"/>
                </a:cubicBezTo>
                <a:cubicBezTo>
                  <a:pt x="385573" y="392248"/>
                  <a:pt x="400212" y="374327"/>
                  <a:pt x="406400" y="361950"/>
                </a:cubicBezTo>
                <a:cubicBezTo>
                  <a:pt x="409393" y="355963"/>
                  <a:pt x="410113" y="349052"/>
                  <a:pt x="412750" y="342900"/>
                </a:cubicBezTo>
                <a:cubicBezTo>
                  <a:pt x="416479" y="334199"/>
                  <a:pt x="421217" y="325967"/>
                  <a:pt x="425450" y="317500"/>
                </a:cubicBezTo>
                <a:cubicBezTo>
                  <a:pt x="424717" y="305772"/>
                  <a:pt x="423754" y="217162"/>
                  <a:pt x="412750" y="184150"/>
                </a:cubicBezTo>
                <a:cubicBezTo>
                  <a:pt x="408381" y="171043"/>
                  <a:pt x="380861" y="124790"/>
                  <a:pt x="374650" y="120650"/>
                </a:cubicBezTo>
                <a:cubicBezTo>
                  <a:pt x="368300" y="116417"/>
                  <a:pt x="361273" y="113055"/>
                  <a:pt x="355600" y="107950"/>
                </a:cubicBezTo>
                <a:cubicBezTo>
                  <a:pt x="340025" y="93933"/>
                  <a:pt x="331029" y="70126"/>
                  <a:pt x="311150" y="63500"/>
                </a:cubicBezTo>
                <a:cubicBezTo>
                  <a:pt x="292057" y="57136"/>
                  <a:pt x="289463" y="58127"/>
                  <a:pt x="273050" y="44450"/>
                </a:cubicBezTo>
                <a:cubicBezTo>
                  <a:pt x="266151" y="38701"/>
                  <a:pt x="260899" y="31149"/>
                  <a:pt x="254000" y="25400"/>
                </a:cubicBezTo>
                <a:cubicBezTo>
                  <a:pt x="242506" y="15822"/>
                  <a:pt x="222250" y="4233"/>
                  <a:pt x="21590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028883" y="4703780"/>
            <a:ext cx="425450" cy="444500"/>
          </a:xfrm>
          <a:custGeom>
            <a:avLst/>
            <a:gdLst>
              <a:gd name="connsiteX0" fmla="*/ 215900 w 425450"/>
              <a:gd name="connsiteY0" fmla="*/ 0 h 444500"/>
              <a:gd name="connsiteX1" fmla="*/ 215900 w 425450"/>
              <a:gd name="connsiteY1" fmla="*/ 0 h 444500"/>
              <a:gd name="connsiteX2" fmla="*/ 152400 w 425450"/>
              <a:gd name="connsiteY2" fmla="*/ 6350 h 444500"/>
              <a:gd name="connsiteX3" fmla="*/ 82550 w 425450"/>
              <a:gd name="connsiteY3" fmla="*/ 44450 h 444500"/>
              <a:gd name="connsiteX4" fmla="*/ 57150 w 425450"/>
              <a:gd name="connsiteY4" fmla="*/ 63500 h 444500"/>
              <a:gd name="connsiteX5" fmla="*/ 38100 w 425450"/>
              <a:gd name="connsiteY5" fmla="*/ 82550 h 444500"/>
              <a:gd name="connsiteX6" fmla="*/ 6350 w 425450"/>
              <a:gd name="connsiteY6" fmla="*/ 152400 h 444500"/>
              <a:gd name="connsiteX7" fmla="*/ 0 w 425450"/>
              <a:gd name="connsiteY7" fmla="*/ 177800 h 444500"/>
              <a:gd name="connsiteX8" fmla="*/ 6350 w 425450"/>
              <a:gd name="connsiteY8" fmla="*/ 368300 h 444500"/>
              <a:gd name="connsiteX9" fmla="*/ 12700 w 425450"/>
              <a:gd name="connsiteY9" fmla="*/ 387350 h 444500"/>
              <a:gd name="connsiteX10" fmla="*/ 31750 w 425450"/>
              <a:gd name="connsiteY10" fmla="*/ 412750 h 444500"/>
              <a:gd name="connsiteX11" fmla="*/ 57150 w 425450"/>
              <a:gd name="connsiteY11" fmla="*/ 425450 h 444500"/>
              <a:gd name="connsiteX12" fmla="*/ 95250 w 425450"/>
              <a:gd name="connsiteY12" fmla="*/ 444500 h 444500"/>
              <a:gd name="connsiteX13" fmla="*/ 254000 w 425450"/>
              <a:gd name="connsiteY13" fmla="*/ 438150 h 444500"/>
              <a:gd name="connsiteX14" fmla="*/ 273050 w 425450"/>
              <a:gd name="connsiteY14" fmla="*/ 431800 h 444500"/>
              <a:gd name="connsiteX15" fmla="*/ 298450 w 425450"/>
              <a:gd name="connsiteY15" fmla="*/ 425450 h 444500"/>
              <a:gd name="connsiteX16" fmla="*/ 330200 w 425450"/>
              <a:gd name="connsiteY16" fmla="*/ 419100 h 444500"/>
              <a:gd name="connsiteX17" fmla="*/ 374650 w 425450"/>
              <a:gd name="connsiteY17" fmla="*/ 400050 h 444500"/>
              <a:gd name="connsiteX18" fmla="*/ 406400 w 425450"/>
              <a:gd name="connsiteY18" fmla="*/ 361950 h 444500"/>
              <a:gd name="connsiteX19" fmla="*/ 412750 w 425450"/>
              <a:gd name="connsiteY19" fmla="*/ 342900 h 444500"/>
              <a:gd name="connsiteX20" fmla="*/ 425450 w 425450"/>
              <a:gd name="connsiteY20" fmla="*/ 317500 h 444500"/>
              <a:gd name="connsiteX21" fmla="*/ 412750 w 425450"/>
              <a:gd name="connsiteY21" fmla="*/ 184150 h 444500"/>
              <a:gd name="connsiteX22" fmla="*/ 374650 w 425450"/>
              <a:gd name="connsiteY22" fmla="*/ 120650 h 444500"/>
              <a:gd name="connsiteX23" fmla="*/ 355600 w 425450"/>
              <a:gd name="connsiteY23" fmla="*/ 107950 h 444500"/>
              <a:gd name="connsiteX24" fmla="*/ 311150 w 425450"/>
              <a:gd name="connsiteY24" fmla="*/ 63500 h 444500"/>
              <a:gd name="connsiteX25" fmla="*/ 273050 w 425450"/>
              <a:gd name="connsiteY25" fmla="*/ 44450 h 444500"/>
              <a:gd name="connsiteX26" fmla="*/ 254000 w 425450"/>
              <a:gd name="connsiteY26" fmla="*/ 25400 h 444500"/>
              <a:gd name="connsiteX27" fmla="*/ 215900 w 425450"/>
              <a:gd name="connsiteY27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5450" h="444500">
                <a:moveTo>
                  <a:pt x="215900" y="0"/>
                </a:moveTo>
                <a:lnTo>
                  <a:pt x="215900" y="0"/>
                </a:lnTo>
                <a:cubicBezTo>
                  <a:pt x="194733" y="2117"/>
                  <a:pt x="172896" y="657"/>
                  <a:pt x="152400" y="6350"/>
                </a:cubicBezTo>
                <a:cubicBezTo>
                  <a:pt x="133529" y="11592"/>
                  <a:pt x="101730" y="30750"/>
                  <a:pt x="82550" y="44450"/>
                </a:cubicBezTo>
                <a:cubicBezTo>
                  <a:pt x="73938" y="50601"/>
                  <a:pt x="65185" y="56612"/>
                  <a:pt x="57150" y="63500"/>
                </a:cubicBezTo>
                <a:cubicBezTo>
                  <a:pt x="50332" y="69344"/>
                  <a:pt x="42921" y="74974"/>
                  <a:pt x="38100" y="82550"/>
                </a:cubicBezTo>
                <a:cubicBezTo>
                  <a:pt x="25063" y="103037"/>
                  <a:pt x="13258" y="128223"/>
                  <a:pt x="6350" y="152400"/>
                </a:cubicBezTo>
                <a:cubicBezTo>
                  <a:pt x="3952" y="160791"/>
                  <a:pt x="2117" y="169333"/>
                  <a:pt x="0" y="177800"/>
                </a:cubicBezTo>
                <a:cubicBezTo>
                  <a:pt x="2117" y="241300"/>
                  <a:pt x="2506" y="304881"/>
                  <a:pt x="6350" y="368300"/>
                </a:cubicBezTo>
                <a:cubicBezTo>
                  <a:pt x="6755" y="374981"/>
                  <a:pt x="9379" y="381538"/>
                  <a:pt x="12700" y="387350"/>
                </a:cubicBezTo>
                <a:cubicBezTo>
                  <a:pt x="17951" y="396539"/>
                  <a:pt x="23715" y="405862"/>
                  <a:pt x="31750" y="412750"/>
                </a:cubicBezTo>
                <a:cubicBezTo>
                  <a:pt x="38937" y="418910"/>
                  <a:pt x="48931" y="420754"/>
                  <a:pt x="57150" y="425450"/>
                </a:cubicBezTo>
                <a:cubicBezTo>
                  <a:pt x="91617" y="445145"/>
                  <a:pt x="60323" y="432858"/>
                  <a:pt x="95250" y="444500"/>
                </a:cubicBezTo>
                <a:cubicBezTo>
                  <a:pt x="148167" y="442383"/>
                  <a:pt x="201176" y="441923"/>
                  <a:pt x="254000" y="438150"/>
                </a:cubicBezTo>
                <a:cubicBezTo>
                  <a:pt x="260676" y="437673"/>
                  <a:pt x="266614" y="433639"/>
                  <a:pt x="273050" y="431800"/>
                </a:cubicBezTo>
                <a:cubicBezTo>
                  <a:pt x="281441" y="429402"/>
                  <a:pt x="289931" y="427343"/>
                  <a:pt x="298450" y="425450"/>
                </a:cubicBezTo>
                <a:cubicBezTo>
                  <a:pt x="308986" y="423109"/>
                  <a:pt x="319729" y="421718"/>
                  <a:pt x="330200" y="419100"/>
                </a:cubicBezTo>
                <a:cubicBezTo>
                  <a:pt x="342956" y="415911"/>
                  <a:pt x="364864" y="407040"/>
                  <a:pt x="374650" y="400050"/>
                </a:cubicBezTo>
                <a:cubicBezTo>
                  <a:pt x="385573" y="392248"/>
                  <a:pt x="400212" y="374327"/>
                  <a:pt x="406400" y="361950"/>
                </a:cubicBezTo>
                <a:cubicBezTo>
                  <a:pt x="409393" y="355963"/>
                  <a:pt x="410113" y="349052"/>
                  <a:pt x="412750" y="342900"/>
                </a:cubicBezTo>
                <a:cubicBezTo>
                  <a:pt x="416479" y="334199"/>
                  <a:pt x="421217" y="325967"/>
                  <a:pt x="425450" y="317500"/>
                </a:cubicBezTo>
                <a:cubicBezTo>
                  <a:pt x="424717" y="305772"/>
                  <a:pt x="423754" y="217162"/>
                  <a:pt x="412750" y="184150"/>
                </a:cubicBezTo>
                <a:cubicBezTo>
                  <a:pt x="408381" y="171043"/>
                  <a:pt x="380861" y="124790"/>
                  <a:pt x="374650" y="120650"/>
                </a:cubicBezTo>
                <a:cubicBezTo>
                  <a:pt x="368300" y="116417"/>
                  <a:pt x="361273" y="113055"/>
                  <a:pt x="355600" y="107950"/>
                </a:cubicBezTo>
                <a:cubicBezTo>
                  <a:pt x="340025" y="93933"/>
                  <a:pt x="331029" y="70126"/>
                  <a:pt x="311150" y="63500"/>
                </a:cubicBezTo>
                <a:cubicBezTo>
                  <a:pt x="292057" y="57136"/>
                  <a:pt x="289463" y="58127"/>
                  <a:pt x="273050" y="44450"/>
                </a:cubicBezTo>
                <a:cubicBezTo>
                  <a:pt x="266151" y="38701"/>
                  <a:pt x="260899" y="31149"/>
                  <a:pt x="254000" y="25400"/>
                </a:cubicBezTo>
                <a:cubicBezTo>
                  <a:pt x="242506" y="15822"/>
                  <a:pt x="222250" y="4233"/>
                  <a:pt x="21590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782152" y="4747247"/>
            <a:ext cx="28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k</a:t>
            </a:r>
            <a:endParaRPr lang="en-US" i="1" dirty="0"/>
          </a:p>
        </p:txBody>
      </p:sp>
      <p:sp>
        <p:nvSpPr>
          <p:cNvPr id="80" name="TextBox 79"/>
          <p:cNvSpPr txBox="1"/>
          <p:nvPr/>
        </p:nvSpPr>
        <p:spPr>
          <a:xfrm>
            <a:off x="8346517" y="4435140"/>
            <a:ext cx="28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</a:t>
            </a:r>
            <a:endParaRPr lang="en-US" i="1" dirty="0"/>
          </a:p>
        </p:txBody>
      </p:sp>
      <p:pic>
        <p:nvPicPr>
          <p:cNvPr id="101" name="Picture 10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42" y="4052750"/>
            <a:ext cx="3169722" cy="592898"/>
          </a:xfrm>
          <a:prstGeom prst="rect">
            <a:avLst/>
          </a:prstGeom>
        </p:spPr>
      </p:pic>
      <p:pic>
        <p:nvPicPr>
          <p:cNvPr id="102" name="Picture 10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5" y="4575619"/>
            <a:ext cx="3711222" cy="734709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309740" y="1542698"/>
            <a:ext cx="8510982" cy="21424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7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740" y="1542698"/>
            <a:ext cx="8565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</a:rPr>
              <a:t>thm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(B., Harrow ‘13) </a:t>
            </a:r>
            <a:r>
              <a:rPr lang="en-US" sz="2500" dirty="0" smtClean="0">
                <a:solidFill>
                  <a:srgbClr val="000000"/>
                </a:solidFill>
              </a:rPr>
              <a:t>Let </a:t>
            </a:r>
            <a:r>
              <a:rPr lang="en-US" sz="2500" dirty="0" smtClean="0">
                <a:solidFill>
                  <a:srgbClr val="FF0000"/>
                </a:solidFill>
              </a:rPr>
              <a:t>G = (V, E) </a:t>
            </a:r>
            <a:r>
              <a:rPr lang="en-US" sz="2500" dirty="0" smtClean="0">
                <a:solidFill>
                  <a:srgbClr val="000000"/>
                </a:solidFill>
              </a:rPr>
              <a:t>be a </a:t>
            </a:r>
            <a:r>
              <a:rPr lang="en-US" sz="2500" dirty="0" smtClean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000000"/>
                </a:solidFill>
              </a:rPr>
              <a:t>-regular graph with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n = |V|</a:t>
            </a:r>
            <a:r>
              <a:rPr lang="en-US" sz="2500" dirty="0" smtClean="0">
                <a:solidFill>
                  <a:srgbClr val="000000"/>
                </a:solidFill>
              </a:rPr>
              <a:t>. Let ρ</a:t>
            </a:r>
            <a:r>
              <a:rPr lang="en-US" sz="2500" baseline="-25000" dirty="0" smtClean="0">
                <a:solidFill>
                  <a:srgbClr val="000000"/>
                </a:solidFill>
              </a:rPr>
              <a:t>1,…,n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be a </a:t>
            </a:r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-</a:t>
            </a:r>
            <a:r>
              <a:rPr lang="en-US" sz="2500" dirty="0" err="1" smtClean="0">
                <a:solidFill>
                  <a:srgbClr val="000000"/>
                </a:solidFill>
              </a:rPr>
              <a:t>qudit</a:t>
            </a:r>
            <a:r>
              <a:rPr lang="en-US" sz="2500" dirty="0" smtClean="0">
                <a:solidFill>
                  <a:srgbClr val="000000"/>
                </a:solidFill>
              </a:rPr>
              <a:t> state. Then there exists a </a:t>
            </a:r>
            <a:r>
              <a:rPr lang="en-US" sz="2500" i="1" dirty="0" smtClean="0">
                <a:solidFill>
                  <a:srgbClr val="000000"/>
                </a:solidFill>
              </a:rPr>
              <a:t>globally separable</a:t>
            </a:r>
            <a:r>
              <a:rPr lang="en-US" sz="2500" dirty="0" smtClean="0">
                <a:solidFill>
                  <a:srgbClr val="000000"/>
                </a:solidFill>
              </a:rPr>
              <a:t> state σ</a:t>
            </a:r>
            <a:r>
              <a:rPr lang="en-US" sz="2500" baseline="-25000" dirty="0" smtClean="0">
                <a:solidFill>
                  <a:srgbClr val="000000"/>
                </a:solidFill>
              </a:rPr>
              <a:t>1,…,n</a:t>
            </a:r>
            <a:r>
              <a:rPr lang="en-US" sz="2500" dirty="0" smtClean="0">
                <a:solidFill>
                  <a:srgbClr val="000000"/>
                </a:solidFill>
              </a:rPr>
              <a:t> such that </a:t>
            </a:r>
          </a:p>
          <a:p>
            <a:endParaRPr lang="en-US" sz="25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General 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693410"/>
            <a:ext cx="5531556" cy="894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740" y="3705905"/>
            <a:ext cx="46855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Ex 1. </a:t>
            </a:r>
            <a:r>
              <a:rPr lang="en-US" sz="2500" dirty="0" smtClean="0">
                <a:solidFill>
                  <a:srgbClr val="000000"/>
                </a:solidFill>
              </a:rPr>
              <a:t>“Local entanglement”:  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03587" y="5050817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49121" y="5855260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89565" y="5512957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30412" y="5501132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74442" y="6471805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05289" y="6634006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820722" y="5989911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07878" y="6383258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48124" y="4873723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16" idx="0"/>
            <a:endCxn id="15" idx="5"/>
          </p:cNvCxnSpPr>
          <p:nvPr/>
        </p:nvCxnSpPr>
        <p:spPr>
          <a:xfrm flipH="1" flipV="1">
            <a:off x="7357155" y="5201976"/>
            <a:ext cx="181924" cy="653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4"/>
            <a:endCxn id="20" idx="0"/>
          </p:cNvCxnSpPr>
          <p:nvPr/>
        </p:nvCxnSpPr>
        <p:spPr>
          <a:xfrm>
            <a:off x="7539079" y="6032354"/>
            <a:ext cx="356168" cy="6016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6"/>
            <a:endCxn id="21" idx="2"/>
          </p:cNvCxnSpPr>
          <p:nvPr/>
        </p:nvCxnSpPr>
        <p:spPr>
          <a:xfrm>
            <a:off x="7629037" y="5943807"/>
            <a:ext cx="1191685" cy="134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1"/>
            <a:endCxn id="24" idx="5"/>
          </p:cNvCxnSpPr>
          <p:nvPr/>
        </p:nvCxnSpPr>
        <p:spPr>
          <a:xfrm flipH="1" flipV="1">
            <a:off x="8301692" y="5024882"/>
            <a:ext cx="55068" cy="502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0"/>
            <a:endCxn id="18" idx="4"/>
          </p:cNvCxnSpPr>
          <p:nvPr/>
        </p:nvCxnSpPr>
        <p:spPr>
          <a:xfrm flipH="1" flipV="1">
            <a:off x="8420370" y="5678226"/>
            <a:ext cx="490310" cy="311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2"/>
            <a:endCxn id="17" idx="6"/>
          </p:cNvCxnSpPr>
          <p:nvPr/>
        </p:nvCxnSpPr>
        <p:spPr>
          <a:xfrm flipH="1">
            <a:off x="6669481" y="5589679"/>
            <a:ext cx="1660931" cy="1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328040" y="4804472"/>
            <a:ext cx="1784851" cy="1385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6"/>
          </p:cNvCxnSpPr>
          <p:nvPr/>
        </p:nvCxnSpPr>
        <p:spPr>
          <a:xfrm flipH="1">
            <a:off x="7383503" y="5016173"/>
            <a:ext cx="759575" cy="123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579523" y="5212541"/>
            <a:ext cx="650412" cy="310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7" idx="5"/>
            <a:endCxn id="23" idx="0"/>
          </p:cNvCxnSpPr>
          <p:nvPr/>
        </p:nvCxnSpPr>
        <p:spPr>
          <a:xfrm>
            <a:off x="6643133" y="5664116"/>
            <a:ext cx="454703" cy="7191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9" idx="5"/>
          </p:cNvCxnSpPr>
          <p:nvPr/>
        </p:nvCxnSpPr>
        <p:spPr>
          <a:xfrm>
            <a:off x="8628010" y="6622964"/>
            <a:ext cx="562897" cy="684109"/>
          </a:xfrm>
          <a:prstGeom prst="line">
            <a:avLst/>
          </a:prstGeom>
          <a:ln>
            <a:solidFill>
              <a:srgbClr val="EB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7"/>
            <a:endCxn id="21" idx="4"/>
          </p:cNvCxnSpPr>
          <p:nvPr/>
        </p:nvCxnSpPr>
        <p:spPr>
          <a:xfrm flipV="1">
            <a:off x="8628010" y="6167005"/>
            <a:ext cx="282670" cy="330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6"/>
            <a:endCxn id="19" idx="3"/>
          </p:cNvCxnSpPr>
          <p:nvPr/>
        </p:nvCxnSpPr>
        <p:spPr>
          <a:xfrm flipV="1">
            <a:off x="7985205" y="6622964"/>
            <a:ext cx="515585" cy="9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5"/>
            <a:endCxn id="20" idx="2"/>
          </p:cNvCxnSpPr>
          <p:nvPr/>
        </p:nvCxnSpPr>
        <p:spPr>
          <a:xfrm>
            <a:off x="7161446" y="6534417"/>
            <a:ext cx="643843" cy="188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23" idx="3"/>
          </p:cNvCxnSpPr>
          <p:nvPr/>
        </p:nvCxnSpPr>
        <p:spPr>
          <a:xfrm flipV="1">
            <a:off x="6676401" y="6534417"/>
            <a:ext cx="357825" cy="772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09740" y="1542698"/>
            <a:ext cx="8510982" cy="21424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02349" y="4350122"/>
            <a:ext cx="2598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Red edge: EPR pair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739" y="4247250"/>
            <a:ext cx="60926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(</a:t>
            </a:r>
            <a:r>
              <a:rPr lang="en-US" sz="2200" dirty="0" err="1" smtClean="0"/>
              <a:t>i</a:t>
            </a:r>
            <a:r>
              <a:rPr lang="en-US" sz="2200" dirty="0" smtClean="0"/>
              <a:t>, j) red: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1000" dirty="0"/>
          </a:p>
          <a:p>
            <a:r>
              <a:rPr lang="en-US" sz="2200" dirty="0" smtClean="0"/>
              <a:t>But for all other (</a:t>
            </a:r>
            <a:r>
              <a:rPr lang="en-US" sz="2200" dirty="0" err="1" smtClean="0"/>
              <a:t>i</a:t>
            </a:r>
            <a:r>
              <a:rPr lang="en-US" sz="2200" dirty="0" smtClean="0"/>
              <a:t>, j):</a:t>
            </a:r>
          </a:p>
          <a:p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         gives good approx.</a:t>
            </a:r>
            <a:endParaRPr lang="en-US" sz="2200" dirty="0"/>
          </a:p>
          <a:p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1" y="4350122"/>
            <a:ext cx="2779889" cy="3532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919111" y="4804472"/>
            <a:ext cx="310445" cy="246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3333" y="5027875"/>
            <a:ext cx="107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129846" y="5001930"/>
            <a:ext cx="171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Separable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129846" y="4781009"/>
            <a:ext cx="285043" cy="246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78" y="5456962"/>
            <a:ext cx="2254955" cy="353718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2" y="6141613"/>
            <a:ext cx="3062817" cy="3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Constraint Satisfaction Problems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892" y="1445800"/>
            <a:ext cx="54569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(k, </a:t>
            </a:r>
            <a:r>
              <a:rPr lang="en-US" sz="2500" dirty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FF0000"/>
                </a:solidFill>
              </a:rPr>
              <a:t>, n, m)</a:t>
            </a:r>
            <a:r>
              <a:rPr lang="en-US" sz="2500" i="1" dirty="0" smtClean="0"/>
              <a:t>-</a:t>
            </a:r>
            <a:r>
              <a:rPr lang="en-US" sz="2500" i="1" dirty="0" err="1" smtClean="0"/>
              <a:t>q</a:t>
            </a:r>
            <a:r>
              <a:rPr lang="en-US" sz="2500" dirty="0" err="1" smtClean="0"/>
              <a:t>CSP</a:t>
            </a:r>
            <a:r>
              <a:rPr lang="en-US" sz="2500" dirty="0" smtClean="0"/>
              <a:t> </a:t>
            </a:r>
            <a:r>
              <a:rPr lang="en-US" sz="2500" i="1" dirty="0"/>
              <a:t>H</a:t>
            </a:r>
            <a:endParaRPr lang="en-US" sz="2500" i="1" dirty="0" smtClean="0"/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k: </a:t>
            </a:r>
            <a:r>
              <a:rPr lang="en-US" sz="2500" dirty="0" err="1" smtClean="0"/>
              <a:t>arity</a:t>
            </a:r>
            <a:r>
              <a:rPr lang="en-US" sz="2500" dirty="0" smtClean="0"/>
              <a:t>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local dimension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n: </a:t>
            </a:r>
            <a:r>
              <a:rPr lang="en-US" sz="2500" dirty="0" smtClean="0"/>
              <a:t>number of </a:t>
            </a:r>
            <a:r>
              <a:rPr lang="en-US" sz="2500" dirty="0" err="1" smtClean="0"/>
              <a:t>qudits</a:t>
            </a:r>
            <a:r>
              <a:rPr lang="en-US" sz="2500" dirty="0" smtClean="0"/>
              <a:t>  </a:t>
            </a:r>
            <a:endParaRPr lang="en-US" sz="1000" dirty="0" smtClean="0"/>
          </a:p>
          <a:p>
            <a:r>
              <a:rPr lang="en-US" sz="2500" dirty="0" smtClean="0">
                <a:solidFill>
                  <a:srgbClr val="FF0000"/>
                </a:solidFill>
              </a:rPr>
              <a:t>m: </a:t>
            </a:r>
            <a:r>
              <a:rPr lang="en-US" sz="2500" dirty="0"/>
              <a:t>number of </a:t>
            </a:r>
            <a:r>
              <a:rPr lang="en-US" sz="2500" dirty="0" smtClean="0"/>
              <a:t>constraints     </a:t>
            </a:r>
            <a:endParaRPr lang="en-US" sz="1000" dirty="0"/>
          </a:p>
          <a:p>
            <a:endParaRPr lang="en-US" sz="1000" dirty="0"/>
          </a:p>
          <a:p>
            <a:r>
              <a:rPr lang="en-US" sz="2500" dirty="0" smtClean="0"/>
              <a:t>Constraints: </a:t>
            </a:r>
            <a:r>
              <a:rPr lang="en-US" sz="2500" dirty="0" err="1" smtClean="0">
                <a:solidFill>
                  <a:srgbClr val="FF0000"/>
                </a:solidFill>
              </a:rPr>
              <a:t>P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500" dirty="0" smtClean="0">
                <a:solidFill>
                  <a:srgbClr val="FF0000"/>
                </a:solidFill>
              </a:rPr>
              <a:t>   </a:t>
            </a:r>
            <a:r>
              <a:rPr lang="en-US" sz="2500" i="1" dirty="0" smtClean="0"/>
              <a:t>k</a:t>
            </a:r>
            <a:r>
              <a:rPr lang="en-US" sz="2500" dirty="0" smtClean="0"/>
              <a:t>-local projection</a:t>
            </a:r>
          </a:p>
          <a:p>
            <a:r>
              <a:rPr lang="en-US" sz="2500" dirty="0" smtClean="0"/>
              <a:t>Assignment: </a:t>
            </a:r>
            <a:r>
              <a:rPr lang="en-US" sz="2500" dirty="0" smtClean="0">
                <a:solidFill>
                  <a:srgbClr val="FF0000"/>
                </a:solidFill>
              </a:rPr>
              <a:t>|</a:t>
            </a:r>
            <a:r>
              <a:rPr lang="en-US" sz="2500" dirty="0" err="1" smtClean="0">
                <a:solidFill>
                  <a:srgbClr val="FF0000"/>
                </a:solidFill>
              </a:rPr>
              <a:t>ψ</a:t>
            </a:r>
            <a:r>
              <a:rPr lang="en-US" sz="2500" dirty="0" smtClean="0">
                <a:solidFill>
                  <a:srgbClr val="FF0000"/>
                </a:solidFill>
              </a:rPr>
              <a:t>&gt;  </a:t>
            </a:r>
            <a:r>
              <a:rPr lang="en-US" sz="2500" dirty="0" smtClean="0"/>
              <a:t>quantum state</a:t>
            </a:r>
            <a:endParaRPr lang="en-US" sz="2500" dirty="0">
              <a:solidFill>
                <a:srgbClr val="FF0000"/>
              </a:solidFill>
            </a:endParaRPr>
          </a:p>
          <a:p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159657" y="1420126"/>
            <a:ext cx="54569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(k,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, n, m)</a:t>
            </a:r>
            <a:r>
              <a:rPr lang="en-US" sz="2500" i="1" dirty="0" smtClean="0"/>
              <a:t>-</a:t>
            </a:r>
            <a:r>
              <a:rPr lang="en-US" sz="2500" dirty="0" smtClean="0"/>
              <a:t>CSP : </a:t>
            </a:r>
            <a:r>
              <a:rPr lang="en-US" sz="2500" i="1" dirty="0" smtClean="0"/>
              <a:t>C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k: </a:t>
            </a:r>
            <a:r>
              <a:rPr lang="en-US" sz="2500" dirty="0" err="1" smtClean="0"/>
              <a:t>arity</a:t>
            </a:r>
            <a:r>
              <a:rPr lang="en-US" sz="2500" dirty="0" smtClean="0"/>
              <a:t> 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alphabet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n: </a:t>
            </a:r>
            <a:r>
              <a:rPr lang="en-US" sz="2500" dirty="0" smtClean="0"/>
              <a:t>number of variables 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m: </a:t>
            </a:r>
            <a:r>
              <a:rPr lang="en-US" sz="2500" dirty="0"/>
              <a:t>number of </a:t>
            </a:r>
            <a:r>
              <a:rPr lang="en-US" sz="2500" dirty="0" smtClean="0"/>
              <a:t>constraints</a:t>
            </a:r>
            <a:endParaRPr lang="en-US" sz="2500" dirty="0"/>
          </a:p>
          <a:p>
            <a:endParaRPr lang="en-US" sz="1000" dirty="0" smtClean="0"/>
          </a:p>
          <a:p>
            <a:r>
              <a:rPr lang="en-US" sz="2500" dirty="0" smtClean="0"/>
              <a:t>Constraints: </a:t>
            </a:r>
            <a:r>
              <a:rPr lang="en-US" sz="2500" dirty="0" err="1" smtClean="0">
                <a:solidFill>
                  <a:srgbClr val="FF0000"/>
                </a:solidFill>
              </a:rPr>
              <a:t>C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500" dirty="0" smtClean="0">
                <a:solidFill>
                  <a:srgbClr val="FF0000"/>
                </a:solidFill>
              </a:rPr>
              <a:t> :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 -&gt; {0, 1}</a:t>
            </a:r>
          </a:p>
          <a:p>
            <a:r>
              <a:rPr lang="en-US" sz="2500" dirty="0" smtClean="0"/>
              <a:t>Assignment: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dirty="0" smtClean="0">
                <a:solidFill>
                  <a:srgbClr val="FF0000"/>
                </a:solidFill>
              </a:rPr>
              <a:t> : [n] -&gt; </a:t>
            </a:r>
            <a:r>
              <a:rPr lang="en-US" sz="2500" dirty="0" err="1">
                <a:solidFill>
                  <a:srgbClr val="FF0000"/>
                </a:solidFill>
              </a:rPr>
              <a:t>Σ</a:t>
            </a:r>
            <a:endParaRPr lang="en-US" sz="2500" dirty="0">
              <a:solidFill>
                <a:srgbClr val="FF0000"/>
              </a:solidFill>
            </a:endParaRPr>
          </a:p>
          <a:p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2" y="4923675"/>
            <a:ext cx="5496984" cy="1145664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94" y="4802751"/>
            <a:ext cx="3110795" cy="134353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5453945" y="5743223"/>
            <a:ext cx="1559277" cy="551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30889" y="6294243"/>
            <a:ext cx="2046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min eigenvalue</a:t>
            </a:r>
            <a:endParaRPr lang="en-US" sz="2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001000" y="5895623"/>
            <a:ext cx="561622" cy="551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97889" y="6294243"/>
            <a:ext cx="2046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Hamiltonian</a:t>
            </a:r>
            <a:endParaRPr lang="en-US" sz="2200" dirty="0"/>
          </a:p>
        </p:txBody>
      </p:sp>
      <p:sp>
        <p:nvSpPr>
          <p:cNvPr id="20" name="Rectangle 19"/>
          <p:cNvSpPr/>
          <p:nvPr/>
        </p:nvSpPr>
        <p:spPr>
          <a:xfrm>
            <a:off x="5159657" y="1445800"/>
            <a:ext cx="4205111" cy="3175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5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740" y="1542698"/>
            <a:ext cx="8565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</a:rPr>
              <a:t>thm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(B., Harrow ‘13) </a:t>
            </a:r>
            <a:r>
              <a:rPr lang="en-US" sz="2500" dirty="0" smtClean="0">
                <a:solidFill>
                  <a:srgbClr val="000000"/>
                </a:solidFill>
              </a:rPr>
              <a:t>Let </a:t>
            </a:r>
            <a:r>
              <a:rPr lang="en-US" sz="2500" dirty="0" smtClean="0">
                <a:solidFill>
                  <a:srgbClr val="FF0000"/>
                </a:solidFill>
              </a:rPr>
              <a:t>G = (V, E) </a:t>
            </a:r>
            <a:r>
              <a:rPr lang="en-US" sz="2500" dirty="0" smtClean="0">
                <a:solidFill>
                  <a:srgbClr val="000000"/>
                </a:solidFill>
              </a:rPr>
              <a:t>be a </a:t>
            </a:r>
            <a:r>
              <a:rPr lang="en-US" sz="2500" dirty="0" smtClean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000000"/>
                </a:solidFill>
              </a:rPr>
              <a:t>-regular graph with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n = |V|</a:t>
            </a:r>
            <a:r>
              <a:rPr lang="en-US" sz="2500" dirty="0" smtClean="0">
                <a:solidFill>
                  <a:srgbClr val="000000"/>
                </a:solidFill>
              </a:rPr>
              <a:t>. Let ρ</a:t>
            </a:r>
            <a:r>
              <a:rPr lang="en-US" sz="2500" baseline="-25000" dirty="0" smtClean="0">
                <a:solidFill>
                  <a:srgbClr val="000000"/>
                </a:solidFill>
              </a:rPr>
              <a:t>1,…,n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be a </a:t>
            </a:r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-</a:t>
            </a:r>
            <a:r>
              <a:rPr lang="en-US" sz="2500" dirty="0" err="1" smtClean="0">
                <a:solidFill>
                  <a:srgbClr val="000000"/>
                </a:solidFill>
              </a:rPr>
              <a:t>qudit</a:t>
            </a:r>
            <a:r>
              <a:rPr lang="en-US" sz="2500" dirty="0" smtClean="0">
                <a:solidFill>
                  <a:srgbClr val="000000"/>
                </a:solidFill>
              </a:rPr>
              <a:t> state. Then there exists a </a:t>
            </a:r>
            <a:r>
              <a:rPr lang="en-US" sz="2500" i="1" dirty="0" smtClean="0">
                <a:solidFill>
                  <a:srgbClr val="000000"/>
                </a:solidFill>
              </a:rPr>
              <a:t>globally separable</a:t>
            </a:r>
            <a:r>
              <a:rPr lang="en-US" sz="2500" dirty="0" smtClean="0">
                <a:solidFill>
                  <a:srgbClr val="000000"/>
                </a:solidFill>
              </a:rPr>
              <a:t> state σ</a:t>
            </a:r>
            <a:r>
              <a:rPr lang="en-US" sz="2500" baseline="-25000" dirty="0" smtClean="0">
                <a:solidFill>
                  <a:srgbClr val="000000"/>
                </a:solidFill>
              </a:rPr>
              <a:t>1,…,n</a:t>
            </a:r>
            <a:r>
              <a:rPr lang="en-US" sz="2500" dirty="0" smtClean="0">
                <a:solidFill>
                  <a:srgbClr val="000000"/>
                </a:solidFill>
              </a:rPr>
              <a:t> such that </a:t>
            </a:r>
          </a:p>
          <a:p>
            <a:endParaRPr lang="en-US" sz="25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General 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693410"/>
            <a:ext cx="5531556" cy="894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740" y="3885427"/>
            <a:ext cx="46855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Ex 2. </a:t>
            </a:r>
            <a:r>
              <a:rPr lang="en-US" sz="2500" dirty="0" smtClean="0">
                <a:solidFill>
                  <a:srgbClr val="000000"/>
                </a:solidFill>
              </a:rPr>
              <a:t>“Global entanglement”:  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09740" y="1542698"/>
            <a:ext cx="8510982" cy="21424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296" y="4123954"/>
            <a:ext cx="5701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Let </a:t>
            </a:r>
            <a:r>
              <a:rPr lang="en-US" sz="2200" dirty="0" err="1" smtClean="0"/>
              <a:t>ρ</a:t>
            </a:r>
            <a:r>
              <a:rPr lang="en-US" sz="2200" dirty="0" smtClean="0"/>
              <a:t> = |</a:t>
            </a:r>
            <a:r>
              <a:rPr lang="en-US" sz="2200" dirty="0" err="1" smtClean="0"/>
              <a:t>ϕ</a:t>
            </a:r>
            <a:r>
              <a:rPr lang="en-US" sz="2200" dirty="0" smtClean="0"/>
              <a:t>&gt;&lt;</a:t>
            </a:r>
            <a:r>
              <a:rPr lang="en-US" sz="2200" dirty="0" err="1"/>
              <a:t>ϕ</a:t>
            </a:r>
            <a:r>
              <a:rPr lang="en-US" sz="2200" dirty="0" smtClean="0"/>
              <a:t>| be a </a:t>
            </a:r>
            <a:r>
              <a:rPr lang="en-US" sz="2200" dirty="0" err="1" smtClean="0"/>
              <a:t>Haar</a:t>
            </a:r>
            <a:r>
              <a:rPr lang="en-US" sz="2200" dirty="0" smtClean="0"/>
              <a:t> random state</a:t>
            </a:r>
            <a:endParaRPr lang="en-US" sz="2200" dirty="0"/>
          </a:p>
          <a:p>
            <a:endParaRPr lang="en-US" sz="1000" dirty="0" smtClean="0"/>
          </a:p>
          <a:p>
            <a:r>
              <a:rPr lang="en-US" sz="2200" dirty="0" smtClean="0"/>
              <a:t>|</a:t>
            </a:r>
            <a:r>
              <a:rPr lang="en-US" sz="2200" dirty="0" err="1" smtClean="0"/>
              <a:t>ϕ</a:t>
            </a:r>
            <a:r>
              <a:rPr lang="en-US" sz="2200" dirty="0" smtClean="0"/>
              <a:t>&gt; has a lot of entanglement (e.g. for every region </a:t>
            </a:r>
            <a:r>
              <a:rPr lang="en-US" sz="2200" i="1" dirty="0" smtClean="0"/>
              <a:t>X, </a:t>
            </a:r>
            <a:r>
              <a:rPr lang="en-US" sz="2200" dirty="0" smtClean="0"/>
              <a:t> S(X) ≈ number </a:t>
            </a:r>
            <a:r>
              <a:rPr lang="en-US" sz="2200" dirty="0" err="1" smtClean="0"/>
              <a:t>qubits</a:t>
            </a:r>
            <a:r>
              <a:rPr lang="en-US" sz="2200" dirty="0" smtClean="0"/>
              <a:t> in</a:t>
            </a:r>
            <a:r>
              <a:rPr lang="en-US" sz="2200" i="1" dirty="0" smtClean="0"/>
              <a:t> X</a:t>
            </a:r>
            <a:r>
              <a:rPr lang="en-US" sz="2200" dirty="0" smtClean="0"/>
              <a:t>)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2200" dirty="0" smtClean="0"/>
              <a:t>           But: </a:t>
            </a:r>
            <a:endParaRPr lang="en-US" sz="2200" dirty="0"/>
          </a:p>
          <a:p>
            <a:endParaRPr lang="en-US" sz="2200" dirty="0"/>
          </a:p>
          <a:p>
            <a:endParaRPr lang="en-US" sz="1000" dirty="0"/>
          </a:p>
          <a:p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     </a:t>
            </a:r>
            <a:endParaRPr lang="en-US" sz="2200" dirty="0"/>
          </a:p>
        </p:txBody>
      </p:sp>
      <p:sp>
        <p:nvSpPr>
          <p:cNvPr id="41" name="Oval 40"/>
          <p:cNvSpPr/>
          <p:nvPr/>
        </p:nvSpPr>
        <p:spPr>
          <a:xfrm>
            <a:off x="7203587" y="5050817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49121" y="5855260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89565" y="5512957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30412" y="5501132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474442" y="6471805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05289" y="6634006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820722" y="5989911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007878" y="6383258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148124" y="4873723"/>
            <a:ext cx="179916" cy="1770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43" idx="0"/>
            <a:endCxn id="41" idx="5"/>
          </p:cNvCxnSpPr>
          <p:nvPr/>
        </p:nvCxnSpPr>
        <p:spPr>
          <a:xfrm flipH="1" flipV="1">
            <a:off x="7357155" y="5201976"/>
            <a:ext cx="181924" cy="653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3" idx="4"/>
            <a:endCxn id="53" idx="0"/>
          </p:cNvCxnSpPr>
          <p:nvPr/>
        </p:nvCxnSpPr>
        <p:spPr>
          <a:xfrm>
            <a:off x="7539079" y="6032354"/>
            <a:ext cx="356168" cy="601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3" idx="6"/>
            <a:endCxn id="55" idx="2"/>
          </p:cNvCxnSpPr>
          <p:nvPr/>
        </p:nvCxnSpPr>
        <p:spPr>
          <a:xfrm>
            <a:off x="7629037" y="5943807"/>
            <a:ext cx="1191685" cy="134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0" idx="1"/>
            <a:endCxn id="58" idx="5"/>
          </p:cNvCxnSpPr>
          <p:nvPr/>
        </p:nvCxnSpPr>
        <p:spPr>
          <a:xfrm flipH="1" flipV="1">
            <a:off x="8301692" y="5024882"/>
            <a:ext cx="55068" cy="502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50" idx="4"/>
          </p:cNvCxnSpPr>
          <p:nvPr/>
        </p:nvCxnSpPr>
        <p:spPr>
          <a:xfrm flipH="1" flipV="1">
            <a:off x="8420370" y="5678226"/>
            <a:ext cx="490310" cy="311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0" idx="2"/>
            <a:endCxn id="44" idx="6"/>
          </p:cNvCxnSpPr>
          <p:nvPr/>
        </p:nvCxnSpPr>
        <p:spPr>
          <a:xfrm flipH="1">
            <a:off x="6669481" y="5589679"/>
            <a:ext cx="1660931" cy="1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8328040" y="4804472"/>
            <a:ext cx="1784851" cy="138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41" idx="6"/>
          </p:cNvCxnSpPr>
          <p:nvPr/>
        </p:nvCxnSpPr>
        <p:spPr>
          <a:xfrm flipH="1">
            <a:off x="7383503" y="5016173"/>
            <a:ext cx="759575" cy="123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579523" y="5212541"/>
            <a:ext cx="650412" cy="310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4" idx="5"/>
            <a:endCxn id="56" idx="0"/>
          </p:cNvCxnSpPr>
          <p:nvPr/>
        </p:nvCxnSpPr>
        <p:spPr>
          <a:xfrm>
            <a:off x="6643133" y="5664116"/>
            <a:ext cx="454703" cy="719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2" idx="5"/>
          </p:cNvCxnSpPr>
          <p:nvPr/>
        </p:nvCxnSpPr>
        <p:spPr>
          <a:xfrm>
            <a:off x="8628010" y="6622964"/>
            <a:ext cx="562897" cy="684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2" idx="7"/>
            <a:endCxn id="55" idx="4"/>
          </p:cNvCxnSpPr>
          <p:nvPr/>
        </p:nvCxnSpPr>
        <p:spPr>
          <a:xfrm flipV="1">
            <a:off x="8628010" y="6167005"/>
            <a:ext cx="282670" cy="330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3" idx="6"/>
            <a:endCxn id="52" idx="3"/>
          </p:cNvCxnSpPr>
          <p:nvPr/>
        </p:nvCxnSpPr>
        <p:spPr>
          <a:xfrm flipV="1">
            <a:off x="7985205" y="6622964"/>
            <a:ext cx="515585" cy="9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6" idx="5"/>
            <a:endCxn id="53" idx="2"/>
          </p:cNvCxnSpPr>
          <p:nvPr/>
        </p:nvCxnSpPr>
        <p:spPr>
          <a:xfrm>
            <a:off x="7161446" y="6534417"/>
            <a:ext cx="643843" cy="188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3"/>
          </p:cNvCxnSpPr>
          <p:nvPr/>
        </p:nvCxnSpPr>
        <p:spPr>
          <a:xfrm flipV="1">
            <a:off x="6676401" y="6534417"/>
            <a:ext cx="357825" cy="772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7" y="5747959"/>
            <a:ext cx="1636269" cy="723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635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5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740" y="1542698"/>
            <a:ext cx="8565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</a:rPr>
              <a:t>thm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(B., Harrow ‘13) </a:t>
            </a:r>
            <a:r>
              <a:rPr lang="en-US" sz="2500" dirty="0" smtClean="0">
                <a:solidFill>
                  <a:srgbClr val="000000"/>
                </a:solidFill>
              </a:rPr>
              <a:t>Let </a:t>
            </a:r>
            <a:r>
              <a:rPr lang="en-US" sz="2500" dirty="0" smtClean="0">
                <a:solidFill>
                  <a:srgbClr val="FF0000"/>
                </a:solidFill>
              </a:rPr>
              <a:t>G = (V, E) </a:t>
            </a:r>
            <a:r>
              <a:rPr lang="en-US" sz="2500" dirty="0" smtClean="0">
                <a:solidFill>
                  <a:srgbClr val="000000"/>
                </a:solidFill>
              </a:rPr>
              <a:t>be a </a:t>
            </a:r>
            <a:r>
              <a:rPr lang="en-US" sz="2500" dirty="0" smtClean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000000"/>
                </a:solidFill>
              </a:rPr>
              <a:t>-regular graph with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n = |V|</a:t>
            </a:r>
            <a:r>
              <a:rPr lang="en-US" sz="2500" dirty="0" smtClean="0">
                <a:solidFill>
                  <a:srgbClr val="000000"/>
                </a:solidFill>
              </a:rPr>
              <a:t>. Let ρ</a:t>
            </a:r>
            <a:r>
              <a:rPr lang="en-US" sz="2500" baseline="-25000" dirty="0" smtClean="0">
                <a:solidFill>
                  <a:srgbClr val="000000"/>
                </a:solidFill>
              </a:rPr>
              <a:t>1,…,n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be a </a:t>
            </a:r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-</a:t>
            </a:r>
            <a:r>
              <a:rPr lang="en-US" sz="2500" dirty="0" err="1" smtClean="0">
                <a:solidFill>
                  <a:srgbClr val="000000"/>
                </a:solidFill>
              </a:rPr>
              <a:t>qudit</a:t>
            </a:r>
            <a:r>
              <a:rPr lang="en-US" sz="2500" dirty="0" smtClean="0">
                <a:solidFill>
                  <a:srgbClr val="000000"/>
                </a:solidFill>
              </a:rPr>
              <a:t> state. Then there exists a </a:t>
            </a:r>
            <a:r>
              <a:rPr lang="en-US" sz="2500" i="1" dirty="0" smtClean="0">
                <a:solidFill>
                  <a:srgbClr val="000000"/>
                </a:solidFill>
              </a:rPr>
              <a:t>globally separable</a:t>
            </a:r>
            <a:r>
              <a:rPr lang="en-US" sz="2500" dirty="0" smtClean="0">
                <a:solidFill>
                  <a:srgbClr val="000000"/>
                </a:solidFill>
              </a:rPr>
              <a:t> state σ</a:t>
            </a:r>
            <a:r>
              <a:rPr lang="en-US" sz="2500" baseline="-25000" dirty="0" smtClean="0">
                <a:solidFill>
                  <a:srgbClr val="000000"/>
                </a:solidFill>
              </a:rPr>
              <a:t>1,…,n</a:t>
            </a:r>
            <a:r>
              <a:rPr lang="en-US" sz="2500" dirty="0" smtClean="0">
                <a:solidFill>
                  <a:srgbClr val="000000"/>
                </a:solidFill>
              </a:rPr>
              <a:t> such that </a:t>
            </a:r>
          </a:p>
          <a:p>
            <a:endParaRPr lang="en-US" sz="25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General Quantum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693410"/>
            <a:ext cx="5531556" cy="894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740" y="3762924"/>
            <a:ext cx="46855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Ex 3. 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09740" y="1542698"/>
            <a:ext cx="8510982" cy="21424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739" y="4239978"/>
            <a:ext cx="7229340" cy="578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 </a:t>
            </a:r>
            <a:r>
              <a:rPr lang="en-US" sz="2200" dirty="0" err="1" smtClean="0"/>
              <a:t>ρ</a:t>
            </a:r>
            <a:r>
              <a:rPr lang="en-US" sz="2200" dirty="0" smtClean="0"/>
              <a:t> = |CAT&gt;&lt;CAT| with |CAT&gt; = (|0, …, 0&gt; + |1, …, 1&gt;)/√2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                        </a:t>
            </a:r>
          </a:p>
          <a:p>
            <a:endParaRPr lang="en-US" sz="2200" dirty="0"/>
          </a:p>
          <a:p>
            <a:r>
              <a:rPr lang="en-US" sz="2200" dirty="0"/>
              <a:t>g</a:t>
            </a:r>
            <a:r>
              <a:rPr lang="en-US" sz="2200" dirty="0" smtClean="0"/>
              <a:t>ives a good approximation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2200" dirty="0" smtClean="0"/>
              <a:t>          </a:t>
            </a:r>
            <a:endParaRPr lang="en-US" sz="2200" dirty="0"/>
          </a:p>
          <a:p>
            <a:endParaRPr lang="en-US" sz="2200" dirty="0"/>
          </a:p>
          <a:p>
            <a:endParaRPr lang="en-US" sz="1000" dirty="0"/>
          </a:p>
          <a:p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     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635000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9" y="4768939"/>
            <a:ext cx="3810704" cy="56853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9" y="5503333"/>
            <a:ext cx="5698352" cy="5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740" y="1542698"/>
            <a:ext cx="8565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</a:rPr>
              <a:t>cor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Let </a:t>
            </a:r>
            <a:r>
              <a:rPr lang="en-US" sz="2500" dirty="0" smtClean="0">
                <a:solidFill>
                  <a:srgbClr val="FF0000"/>
                </a:solidFill>
              </a:rPr>
              <a:t>G = (V, E) </a:t>
            </a:r>
            <a:r>
              <a:rPr lang="en-US" sz="2500" dirty="0" smtClean="0">
                <a:solidFill>
                  <a:srgbClr val="000000"/>
                </a:solidFill>
              </a:rPr>
              <a:t>be a </a:t>
            </a:r>
            <a:r>
              <a:rPr lang="en-US" sz="2500" dirty="0" smtClean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000000"/>
                </a:solidFill>
              </a:rPr>
              <a:t>-regular graph with </a:t>
            </a:r>
            <a:r>
              <a:rPr lang="en-US" sz="2500" dirty="0" smtClean="0">
                <a:solidFill>
                  <a:srgbClr val="FF0000"/>
                </a:solidFill>
              </a:rPr>
              <a:t>n = |V|</a:t>
            </a:r>
            <a:r>
              <a:rPr lang="en-US" sz="2500" dirty="0" smtClean="0">
                <a:solidFill>
                  <a:srgbClr val="000000"/>
                </a:solidFill>
              </a:rPr>
              <a:t>. Let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Then </a:t>
            </a:r>
            <a:r>
              <a:rPr lang="en-US" sz="2500" dirty="0">
                <a:solidFill>
                  <a:srgbClr val="000000"/>
                </a:solidFill>
              </a:rPr>
              <a:t>there exists                                                such that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Product-State Approximation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59" y="3143464"/>
            <a:ext cx="3181350" cy="34519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2" y="2205567"/>
            <a:ext cx="2000250" cy="732007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78" y="3617730"/>
            <a:ext cx="6183489" cy="8770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9740" y="1587203"/>
            <a:ext cx="8283927" cy="3097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9740" y="4981224"/>
            <a:ext cx="87302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/>
              <a:t>The problem is in NP for </a:t>
            </a:r>
            <a:r>
              <a:rPr lang="en-US" sz="2200" dirty="0" err="1" smtClean="0">
                <a:solidFill>
                  <a:srgbClr val="FF0000"/>
                </a:solidFill>
              </a:rPr>
              <a:t>ε</a:t>
            </a:r>
            <a:r>
              <a:rPr lang="en-US" sz="2200" dirty="0" smtClean="0">
                <a:solidFill>
                  <a:srgbClr val="FF0000"/>
                </a:solidFill>
              </a:rPr>
              <a:t> = O(d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log(d)/D)</a:t>
            </a:r>
            <a:r>
              <a:rPr lang="en-US" sz="2200" baseline="30000" dirty="0" smtClean="0">
                <a:solidFill>
                  <a:srgbClr val="FF0000"/>
                </a:solidFill>
              </a:rPr>
              <a:t>1/3  </a:t>
            </a:r>
            <a:r>
              <a:rPr lang="en-US" sz="2200" dirty="0" smtClean="0"/>
              <a:t>(</a:t>
            </a:r>
            <a:r>
              <a:rPr lang="en-US" sz="2200" i="1" dirty="0" err="1" smtClean="0"/>
              <a:t>φ</a:t>
            </a:r>
            <a:r>
              <a:rPr lang="en-US" sz="2200" dirty="0" smtClean="0"/>
              <a:t> is a classical witness)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Limits the range of parameters for which quantum PCPs can exist</a:t>
            </a:r>
          </a:p>
          <a:p>
            <a:pPr marL="342900" indent="-34290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For any constants </a:t>
            </a:r>
            <a:r>
              <a:rPr lang="en-US" sz="2200" dirty="0" smtClean="0">
                <a:solidFill>
                  <a:srgbClr val="FF0000"/>
                </a:solidFill>
              </a:rPr>
              <a:t>c, α, β &gt; 0 </a:t>
            </a:r>
            <a:r>
              <a:rPr lang="en-US" sz="2200" dirty="0" smtClean="0"/>
              <a:t>it’s NP-hard to tell whether </a:t>
            </a:r>
          </a:p>
          <a:p>
            <a:r>
              <a:rPr lang="en-US" sz="2200" dirty="0" smtClean="0"/>
              <a:t>                                                        </a:t>
            </a:r>
            <a:r>
              <a:rPr lang="en-US" sz="2200" dirty="0" err="1" smtClean="0">
                <a:solidFill>
                  <a:srgbClr val="FF0000"/>
                </a:solidFill>
              </a:rPr>
              <a:t>unsat</a:t>
            </a:r>
            <a:r>
              <a:rPr lang="en-US" sz="2200" dirty="0" smtClean="0">
                <a:solidFill>
                  <a:srgbClr val="FF0000"/>
                </a:solidFill>
              </a:rPr>
              <a:t> = 0 </a:t>
            </a:r>
            <a:r>
              <a:rPr lang="en-US" sz="2200" dirty="0" smtClean="0"/>
              <a:t>or </a:t>
            </a:r>
            <a:r>
              <a:rPr lang="en-US" sz="2200" dirty="0" err="1" smtClean="0">
                <a:solidFill>
                  <a:srgbClr val="FF0000"/>
                </a:solidFill>
              </a:rPr>
              <a:t>unsat</a:t>
            </a:r>
            <a:r>
              <a:rPr lang="en-US" sz="2200" dirty="0" smtClean="0">
                <a:solidFill>
                  <a:srgbClr val="FF0000"/>
                </a:solidFill>
              </a:rPr>
              <a:t> ≥ c |</a:t>
            </a:r>
            <a:r>
              <a:rPr lang="en-US" sz="2200" dirty="0" err="1" smtClean="0">
                <a:solidFill>
                  <a:srgbClr val="FF0000"/>
                </a:solidFill>
              </a:rPr>
              <a:t>Σ</a:t>
            </a:r>
            <a:r>
              <a:rPr lang="en-US" sz="2200" dirty="0" smtClean="0">
                <a:solidFill>
                  <a:srgbClr val="FF0000"/>
                </a:solidFill>
              </a:rPr>
              <a:t>|</a:t>
            </a:r>
            <a:r>
              <a:rPr lang="en-US" sz="2200" baseline="30000" dirty="0" smtClean="0">
                <a:solidFill>
                  <a:srgbClr val="FF0000"/>
                </a:solidFill>
              </a:rPr>
              <a:t>α</a:t>
            </a:r>
            <a:r>
              <a:rPr lang="en-US" sz="2200" dirty="0" smtClean="0">
                <a:solidFill>
                  <a:srgbClr val="FF0000"/>
                </a:solidFill>
              </a:rPr>
              <a:t>/D</a:t>
            </a:r>
            <a:r>
              <a:rPr lang="en-US" sz="2200" baseline="30000" dirty="0" smtClean="0">
                <a:solidFill>
                  <a:srgbClr val="FF0000"/>
                </a:solidFill>
              </a:rPr>
              <a:t>β</a:t>
            </a:r>
            <a:endParaRPr lang="en-US" sz="22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8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Product-State Approximation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486893"/>
            <a:ext cx="89842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 </a:t>
            </a:r>
            <a:r>
              <a:rPr lang="en-US" sz="2800" b="1" dirty="0" err="1" smtClean="0">
                <a:solidFill>
                  <a:srgbClr val="0000FF"/>
                </a:solidFill>
              </a:rPr>
              <a:t>thm</a:t>
            </a:r>
            <a:r>
              <a:rPr lang="en-US" sz="2800" dirty="0" smtClean="0"/>
              <a:t> to </a:t>
            </a:r>
            <a:r>
              <a:rPr lang="en-US" sz="2800" b="1" dirty="0" err="1" smtClean="0">
                <a:solidFill>
                  <a:srgbClr val="0000FF"/>
                </a:solidFill>
              </a:rPr>
              <a:t>cor</a:t>
            </a:r>
            <a:r>
              <a:rPr lang="en-US" sz="2800" dirty="0" smtClean="0"/>
              <a:t>: </a:t>
            </a:r>
          </a:p>
          <a:p>
            <a:endParaRPr lang="en-US" sz="1000" dirty="0" smtClean="0"/>
          </a:p>
          <a:p>
            <a:r>
              <a:rPr lang="en-US" sz="2300" dirty="0" smtClean="0"/>
              <a:t>Let </a:t>
            </a:r>
            <a:r>
              <a:rPr lang="en-US" sz="2300" dirty="0" err="1" smtClean="0"/>
              <a:t>ρ</a:t>
            </a:r>
            <a:r>
              <a:rPr lang="en-US" sz="2300" dirty="0" smtClean="0"/>
              <a:t> be optimal assignment (aka </a:t>
            </a:r>
            <a:r>
              <a:rPr lang="en-US" sz="2300" dirty="0" err="1" smtClean="0"/>
              <a:t>groundstate</a:t>
            </a:r>
            <a:r>
              <a:rPr lang="en-US" sz="2300" dirty="0" smtClean="0"/>
              <a:t>) for </a:t>
            </a:r>
            <a:r>
              <a:rPr lang="en-US" sz="2300" i="1" dirty="0"/>
              <a:t> </a:t>
            </a:r>
            <a:r>
              <a:rPr lang="en-US" sz="2300" i="1" dirty="0" smtClean="0"/>
              <a:t>                   </a:t>
            </a:r>
          </a:p>
          <a:p>
            <a:endParaRPr lang="en-US" sz="1000" i="1" dirty="0"/>
          </a:p>
          <a:p>
            <a:r>
              <a:rPr lang="en-US" sz="2300" dirty="0" smtClean="0"/>
              <a:t>By </a:t>
            </a:r>
            <a:r>
              <a:rPr lang="en-US" sz="2300" b="1" dirty="0" err="1" smtClean="0">
                <a:solidFill>
                  <a:srgbClr val="0000FF"/>
                </a:solidFill>
              </a:rPr>
              <a:t>thm</a:t>
            </a:r>
            <a:r>
              <a:rPr lang="en-US" sz="2300" dirty="0"/>
              <a:t>:</a:t>
            </a:r>
            <a:endParaRPr lang="en-US" sz="2300" dirty="0" smtClean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                    </a:t>
            </a:r>
            <a:endParaRPr lang="en-US" sz="1000" dirty="0"/>
          </a:p>
          <a:p>
            <a:r>
              <a:rPr lang="en-US" sz="2300" dirty="0" smtClean="0"/>
              <a:t>                                                           </a:t>
            </a:r>
            <a:endParaRPr lang="en-US" sz="23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3176663"/>
            <a:ext cx="3440290" cy="63288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05" y="3067174"/>
            <a:ext cx="4064000" cy="657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8749" y="3176663"/>
            <a:ext cx="6879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/>
              <a:t>s.t.</a:t>
            </a:r>
            <a:endParaRPr lang="en-US" sz="2300" dirty="0"/>
          </a:p>
        </p:txBody>
      </p:sp>
      <p:sp>
        <p:nvSpPr>
          <p:cNvPr id="11" name="TextBox 10"/>
          <p:cNvSpPr txBox="1"/>
          <p:nvPr/>
        </p:nvSpPr>
        <p:spPr>
          <a:xfrm>
            <a:off x="159764" y="3809546"/>
            <a:ext cx="10583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Then</a:t>
            </a:r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05" y="2075638"/>
            <a:ext cx="2000250" cy="732006"/>
          </a:xfrm>
          <a:prstGeom prst="rect">
            <a:avLst/>
          </a:prstGeom>
        </p:spPr>
      </p:pic>
      <p:sp>
        <p:nvSpPr>
          <p:cNvPr id="21" name="Left Brace 20"/>
          <p:cNvSpPr/>
          <p:nvPr/>
        </p:nvSpPr>
        <p:spPr>
          <a:xfrm rot="16200000">
            <a:off x="2415290" y="4493761"/>
            <a:ext cx="366101" cy="12593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06348" y="5348111"/>
            <a:ext cx="17425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/>
              <a:t>u</a:t>
            </a:r>
            <a:r>
              <a:rPr lang="en-US" sz="2300" dirty="0" err="1" smtClean="0"/>
              <a:t>nsat</a:t>
            </a:r>
            <a:r>
              <a:rPr lang="en-US" sz="2300" dirty="0" smtClean="0"/>
              <a:t>(</a:t>
            </a:r>
            <a:r>
              <a:rPr lang="en-US" sz="2300" i="1" dirty="0" smtClean="0"/>
              <a:t>H</a:t>
            </a:r>
            <a:r>
              <a:rPr lang="en-US" sz="2300" dirty="0" smtClean="0"/>
              <a:t>)</a:t>
            </a:r>
            <a:endParaRPr lang="en-US" sz="2300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4" y="4290698"/>
            <a:ext cx="8523111" cy="6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6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Product-State Approximation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486893"/>
            <a:ext cx="89842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 </a:t>
            </a:r>
            <a:r>
              <a:rPr lang="en-US" sz="2800" b="1" dirty="0" err="1" smtClean="0">
                <a:solidFill>
                  <a:srgbClr val="0000FF"/>
                </a:solidFill>
              </a:rPr>
              <a:t>thm</a:t>
            </a:r>
            <a:r>
              <a:rPr lang="en-US" sz="2800" dirty="0" smtClean="0"/>
              <a:t> to </a:t>
            </a:r>
            <a:r>
              <a:rPr lang="en-US" sz="2800" b="1" dirty="0" err="1" smtClean="0">
                <a:solidFill>
                  <a:srgbClr val="0000FF"/>
                </a:solidFill>
              </a:rPr>
              <a:t>cor</a:t>
            </a:r>
            <a:r>
              <a:rPr lang="en-US" sz="2800" dirty="0" smtClean="0"/>
              <a:t>: </a:t>
            </a:r>
          </a:p>
          <a:p>
            <a:endParaRPr lang="en-US" sz="1000" dirty="0" smtClean="0"/>
          </a:p>
          <a:p>
            <a:r>
              <a:rPr lang="en-US" sz="2300" dirty="0" smtClean="0"/>
              <a:t>Let </a:t>
            </a:r>
            <a:r>
              <a:rPr lang="en-US" sz="2300" dirty="0" err="1" smtClean="0"/>
              <a:t>ρ</a:t>
            </a:r>
            <a:r>
              <a:rPr lang="en-US" sz="2300" dirty="0" smtClean="0"/>
              <a:t> be optimal assignment (aka </a:t>
            </a:r>
            <a:r>
              <a:rPr lang="en-US" sz="2300" dirty="0" err="1" smtClean="0"/>
              <a:t>groundstate</a:t>
            </a:r>
            <a:r>
              <a:rPr lang="en-US" sz="2300" dirty="0" smtClean="0"/>
              <a:t>) for </a:t>
            </a:r>
            <a:r>
              <a:rPr lang="en-US" sz="2300" i="1" dirty="0"/>
              <a:t> </a:t>
            </a:r>
            <a:r>
              <a:rPr lang="en-US" sz="2300" i="1" dirty="0" smtClean="0"/>
              <a:t>                   </a:t>
            </a:r>
          </a:p>
          <a:p>
            <a:endParaRPr lang="en-US" sz="1000" i="1" dirty="0"/>
          </a:p>
          <a:p>
            <a:r>
              <a:rPr lang="en-US" sz="2300" dirty="0" smtClean="0"/>
              <a:t>By </a:t>
            </a:r>
            <a:r>
              <a:rPr lang="en-US" sz="2300" b="1" dirty="0" err="1" smtClean="0">
                <a:solidFill>
                  <a:srgbClr val="0000FF"/>
                </a:solidFill>
              </a:rPr>
              <a:t>thm</a:t>
            </a:r>
            <a:r>
              <a:rPr lang="en-US" sz="2300" dirty="0"/>
              <a:t>:</a:t>
            </a:r>
            <a:endParaRPr lang="en-US" sz="2300" dirty="0" smtClean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                    </a:t>
            </a:r>
            <a:endParaRPr lang="en-US" sz="1000" dirty="0"/>
          </a:p>
          <a:p>
            <a:r>
              <a:rPr lang="en-US" sz="2300" dirty="0" smtClean="0"/>
              <a:t>                                                           </a:t>
            </a:r>
            <a:endParaRPr lang="en-US" sz="23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3176663"/>
            <a:ext cx="3440290" cy="63288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05" y="3067174"/>
            <a:ext cx="4064000" cy="657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8749" y="3176663"/>
            <a:ext cx="6879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/>
              <a:t>s.t.</a:t>
            </a:r>
            <a:endParaRPr lang="en-US" sz="2300" dirty="0"/>
          </a:p>
        </p:txBody>
      </p:sp>
      <p:sp>
        <p:nvSpPr>
          <p:cNvPr id="11" name="TextBox 10"/>
          <p:cNvSpPr txBox="1"/>
          <p:nvPr/>
        </p:nvSpPr>
        <p:spPr>
          <a:xfrm>
            <a:off x="159764" y="3809546"/>
            <a:ext cx="10583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Then</a:t>
            </a:r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dirty="0" smtClean="0"/>
              <a:t>So </a:t>
            </a:r>
            <a:endParaRPr lang="en-US" sz="23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05" y="2075638"/>
            <a:ext cx="2000250" cy="732006"/>
          </a:xfrm>
          <a:prstGeom prst="rect">
            <a:avLst/>
          </a:prstGeom>
        </p:spPr>
      </p:pic>
      <p:sp>
        <p:nvSpPr>
          <p:cNvPr id="21" name="Left Brace 20"/>
          <p:cNvSpPr/>
          <p:nvPr/>
        </p:nvSpPr>
        <p:spPr>
          <a:xfrm rot="16200000">
            <a:off x="2415290" y="4493761"/>
            <a:ext cx="366101" cy="12593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06348" y="5348111"/>
            <a:ext cx="17425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/>
              <a:t>u</a:t>
            </a:r>
            <a:r>
              <a:rPr lang="en-US" sz="2300" dirty="0" err="1" smtClean="0"/>
              <a:t>nsat</a:t>
            </a:r>
            <a:r>
              <a:rPr lang="en-US" sz="2300" dirty="0" smtClean="0"/>
              <a:t>(</a:t>
            </a:r>
            <a:r>
              <a:rPr lang="en-US" sz="2300" i="1" dirty="0" smtClean="0"/>
              <a:t>H</a:t>
            </a:r>
            <a:r>
              <a:rPr lang="en-US" sz="2300" dirty="0" smtClean="0"/>
              <a:t>)</a:t>
            </a:r>
            <a:endParaRPr lang="en-US" sz="2300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4" y="4290698"/>
            <a:ext cx="8523111" cy="649675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9" y="5998891"/>
            <a:ext cx="8660696" cy="7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Coming back to quantum “blowing up” maps +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qPCP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" y="4867040"/>
            <a:ext cx="90579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Suppose </a:t>
            </a:r>
            <a:r>
              <a:rPr lang="en-US" sz="2300" dirty="0" err="1" smtClean="0"/>
              <a:t>w.l.o.g</a:t>
            </a:r>
            <a:r>
              <a:rPr lang="en-US" sz="2300" dirty="0" smtClean="0"/>
              <a:t>. d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log(d)/D &lt; ½  for </a:t>
            </a:r>
            <a:r>
              <a:rPr lang="en-US" sz="2300" i="1" dirty="0" smtClean="0"/>
              <a:t>C</a:t>
            </a:r>
            <a:r>
              <a:rPr lang="en-US" sz="2300" dirty="0" smtClean="0"/>
              <a:t>. Then there is a product state </a:t>
            </a:r>
            <a:r>
              <a:rPr lang="en-US" sz="2300" i="1" dirty="0" err="1" smtClean="0"/>
              <a:t>φ</a:t>
            </a:r>
            <a:r>
              <a:rPr lang="en-US" sz="2300" i="1" dirty="0"/>
              <a:t> </a:t>
            </a:r>
            <a:r>
              <a:rPr lang="en-US" sz="2300" dirty="0" err="1" smtClean="0"/>
              <a:t>s.t.</a:t>
            </a:r>
            <a:r>
              <a:rPr lang="en-US" sz="2300" dirty="0" smtClean="0"/>
              <a:t> </a:t>
            </a:r>
            <a:endParaRPr lang="en-US" sz="23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" y="5473823"/>
            <a:ext cx="9003597" cy="6893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3184" y="1770116"/>
            <a:ext cx="8565444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00FF"/>
                </a:solidFill>
              </a:rPr>
              <a:t>t</a:t>
            </a:r>
            <a:r>
              <a:rPr lang="en-US" sz="2500" b="1" dirty="0" err="1" smtClean="0">
                <a:solidFill>
                  <a:srgbClr val="0000FF"/>
                </a:solidFill>
              </a:rPr>
              <a:t>hm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500" dirty="0" smtClean="0"/>
              <a:t>If for every </a:t>
            </a:r>
            <a:r>
              <a:rPr lang="en-US" sz="2500" dirty="0" smtClean="0">
                <a:solidFill>
                  <a:srgbClr val="FF0000"/>
                </a:solidFill>
              </a:rPr>
              <a:t>t ≥ 1 </a:t>
            </a:r>
            <a:r>
              <a:rPr lang="en-US" sz="2500" dirty="0" smtClean="0"/>
              <a:t>there is an efficient mapping from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(2, </a:t>
            </a:r>
            <a:r>
              <a:rPr lang="en-US" sz="2500" dirty="0">
                <a:solidFill>
                  <a:srgbClr val="FF0000"/>
                </a:solidFill>
              </a:rPr>
              <a:t>d</a:t>
            </a:r>
            <a:r>
              <a:rPr lang="en-US" sz="2500" dirty="0" smtClean="0">
                <a:solidFill>
                  <a:srgbClr val="FF0000"/>
                </a:solidFill>
              </a:rPr>
              <a:t>, n)</a:t>
            </a:r>
            <a:r>
              <a:rPr lang="en-US" sz="2500" dirty="0" smtClean="0"/>
              <a:t>-</a:t>
            </a:r>
            <a:r>
              <a:rPr lang="en-US" sz="2500" dirty="0" err="1" smtClean="0"/>
              <a:t>qcsp</a:t>
            </a:r>
            <a:r>
              <a:rPr lang="en-US" sz="2500" dirty="0" smtClean="0"/>
              <a:t> </a:t>
            </a:r>
            <a:r>
              <a:rPr lang="en-US" sz="2500" i="1" dirty="0"/>
              <a:t>H</a:t>
            </a:r>
            <a:r>
              <a:rPr lang="en-US" sz="2500" i="1" dirty="0" smtClean="0"/>
              <a:t> </a:t>
            </a:r>
            <a:r>
              <a:rPr lang="en-US" sz="2500" dirty="0" smtClean="0"/>
              <a:t>to </a:t>
            </a:r>
            <a:r>
              <a:rPr lang="en-US" sz="2500" dirty="0">
                <a:solidFill>
                  <a:srgbClr val="FF0000"/>
                </a:solidFill>
              </a:rPr>
              <a:t>(2, </a:t>
            </a:r>
            <a:r>
              <a:rPr lang="en-US" sz="2500" dirty="0" err="1">
                <a:solidFill>
                  <a:srgbClr val="FF0000"/>
                </a:solidFill>
              </a:rPr>
              <a:t>d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-</a:t>
            </a:r>
            <a:r>
              <a:rPr lang="en-US" sz="2500" dirty="0" err="1" smtClean="0"/>
              <a:t>qcsp</a:t>
            </a:r>
            <a:r>
              <a:rPr lang="en-US" sz="2500" dirty="0" smtClean="0"/>
              <a:t> </a:t>
            </a:r>
            <a:r>
              <a:rPr lang="en-US" sz="2500" i="1" dirty="0" err="1"/>
              <a:t>H</a:t>
            </a:r>
            <a:r>
              <a:rPr lang="en-US" sz="2500" baseline="-25000" dirty="0" err="1" smtClean="0"/>
              <a:t>t</a:t>
            </a:r>
            <a:r>
              <a:rPr lang="en-US" sz="2500" baseline="-25000" dirty="0" smtClean="0"/>
              <a:t>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  <a:endParaRPr lang="en-US" sz="2500" i="1" dirty="0" smtClean="0"/>
          </a:p>
          <a:p>
            <a:endParaRPr lang="en-US" sz="1000" i="1" dirty="0" smtClean="0"/>
          </a:p>
          <a:p>
            <a:r>
              <a:rPr lang="en-US" sz="2500" dirty="0" smtClean="0"/>
              <a:t>(</a:t>
            </a:r>
            <a:r>
              <a:rPr lang="en-US" sz="2500" dirty="0" err="1" smtClean="0"/>
              <a:t>i</a:t>
            </a:r>
            <a:r>
              <a:rPr lang="en-US" sz="2500" dirty="0" smtClean="0"/>
              <a:t>)    </a:t>
            </a:r>
            <a:r>
              <a:rPr lang="en-US" sz="2500" dirty="0" err="1"/>
              <a:t>n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 ≤ </a:t>
            </a:r>
            <a:r>
              <a:rPr lang="en-US" sz="2500" dirty="0" err="1" smtClean="0"/>
              <a:t>n</a:t>
            </a:r>
            <a:r>
              <a:rPr lang="en-US" sz="2500" baseline="30000" dirty="0" err="1" smtClean="0"/>
              <a:t>O</a:t>
            </a:r>
            <a:r>
              <a:rPr lang="en-US" sz="2500" baseline="30000" dirty="0" smtClean="0"/>
              <a:t>(t)</a:t>
            </a:r>
            <a:r>
              <a:rPr lang="en-US" sz="2500" dirty="0" smtClean="0"/>
              <a:t> </a:t>
            </a:r>
          </a:p>
          <a:p>
            <a:r>
              <a:rPr lang="en-US" sz="2500" dirty="0" smtClean="0"/>
              <a:t>(ii)   </a:t>
            </a:r>
            <a:r>
              <a:rPr lang="en-US" sz="2500" dirty="0" err="1" smtClean="0"/>
              <a:t>Deg</a:t>
            </a:r>
            <a:r>
              <a:rPr lang="en-US" sz="2500" dirty="0" smtClean="0"/>
              <a:t>(</a:t>
            </a:r>
            <a:r>
              <a:rPr lang="en-US" sz="2500" i="1" dirty="0" err="1"/>
              <a:t>H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) ≥ </a:t>
            </a:r>
            <a:r>
              <a:rPr lang="en-US" sz="2500" dirty="0" err="1" smtClean="0"/>
              <a:t>deg</a:t>
            </a:r>
            <a:r>
              <a:rPr lang="en-US" sz="2500" dirty="0" smtClean="0"/>
              <a:t>(</a:t>
            </a:r>
            <a:r>
              <a:rPr lang="en-US" sz="2500" i="1" dirty="0"/>
              <a:t>H</a:t>
            </a:r>
            <a:r>
              <a:rPr lang="en-US" sz="2500" dirty="0" smtClean="0"/>
              <a:t>)</a:t>
            </a:r>
            <a:r>
              <a:rPr lang="en-US" sz="2500" baseline="30000" dirty="0" smtClean="0"/>
              <a:t>t                         </a:t>
            </a:r>
            <a:r>
              <a:rPr lang="en-US" sz="2500" dirty="0" smtClean="0"/>
              <a:t>(iv) </a:t>
            </a:r>
            <a:r>
              <a:rPr lang="en-US" sz="2500" dirty="0" err="1" smtClean="0"/>
              <a:t>unsat</a:t>
            </a:r>
            <a:r>
              <a:rPr lang="en-US" sz="2500" dirty="0" smtClean="0"/>
              <a:t>(</a:t>
            </a:r>
            <a:r>
              <a:rPr lang="en-US" sz="2500" i="1" dirty="0" err="1" smtClean="0"/>
              <a:t>H</a:t>
            </a:r>
            <a:r>
              <a:rPr lang="en-US" sz="2500" baseline="-25000" dirty="0" err="1" smtClean="0"/>
              <a:t>t</a:t>
            </a:r>
            <a:r>
              <a:rPr lang="en-US" sz="2500" dirty="0"/>
              <a:t>) ≥ </a:t>
            </a:r>
            <a:r>
              <a:rPr lang="en-US" sz="2500" dirty="0" err="1"/>
              <a:t>unsat</a:t>
            </a:r>
            <a:r>
              <a:rPr lang="en-US" sz="2500" dirty="0" smtClean="0"/>
              <a:t>(</a:t>
            </a:r>
            <a:r>
              <a:rPr lang="en-US" sz="2500" i="1" dirty="0" smtClean="0"/>
              <a:t>H</a:t>
            </a:r>
            <a:r>
              <a:rPr lang="en-US" sz="2500" dirty="0" smtClean="0"/>
              <a:t>) </a:t>
            </a:r>
            <a:endParaRPr lang="en-US" sz="2500" baseline="30000" dirty="0" smtClean="0"/>
          </a:p>
          <a:p>
            <a:r>
              <a:rPr lang="en-US" sz="2500" dirty="0" smtClean="0"/>
              <a:t>(iii) |</a:t>
            </a:r>
            <a:r>
              <a:rPr lang="en-US" sz="2500" dirty="0" err="1"/>
              <a:t>d</a:t>
            </a:r>
            <a:r>
              <a:rPr lang="en-US" sz="2500" baseline="-25000" dirty="0" err="1" smtClean="0"/>
              <a:t>t</a:t>
            </a:r>
            <a:r>
              <a:rPr lang="en-US" sz="2500" dirty="0" smtClean="0"/>
              <a:t>|= |</a:t>
            </a:r>
            <a:r>
              <a:rPr lang="en-US" sz="2500" dirty="0" err="1"/>
              <a:t>d</a:t>
            </a:r>
            <a:r>
              <a:rPr lang="en-US" sz="2500" dirty="0" err="1" smtClean="0"/>
              <a:t>|</a:t>
            </a:r>
            <a:r>
              <a:rPr lang="en-US" sz="2500" baseline="30000" dirty="0" err="1" smtClean="0"/>
              <a:t>t</a:t>
            </a:r>
            <a:r>
              <a:rPr lang="en-US" sz="2500" baseline="30000" dirty="0" smtClean="0"/>
              <a:t>                                             </a:t>
            </a:r>
            <a:r>
              <a:rPr lang="en-US" sz="2500" dirty="0" smtClean="0"/>
              <a:t>(v) </a:t>
            </a:r>
            <a:r>
              <a:rPr lang="en-US" sz="2500" dirty="0" err="1" smtClean="0"/>
              <a:t>unsat</a:t>
            </a:r>
            <a:r>
              <a:rPr lang="en-US" sz="2500" dirty="0" smtClean="0"/>
              <a:t>(</a:t>
            </a:r>
            <a:r>
              <a:rPr lang="en-US" sz="2500" i="1" dirty="0" err="1" smtClean="0"/>
              <a:t>H</a:t>
            </a:r>
            <a:r>
              <a:rPr lang="en-US" sz="2500" baseline="-25000" dirty="0" err="1" smtClean="0"/>
              <a:t>t</a:t>
            </a:r>
            <a:r>
              <a:rPr lang="en-US" sz="2500" dirty="0"/>
              <a:t>) = 0 if </a:t>
            </a:r>
            <a:r>
              <a:rPr lang="en-US" sz="2500" dirty="0" err="1"/>
              <a:t>unsat</a:t>
            </a:r>
            <a:r>
              <a:rPr lang="en-US" sz="2500" dirty="0" smtClean="0"/>
              <a:t>(</a:t>
            </a:r>
            <a:r>
              <a:rPr lang="en-US" sz="2500" i="1" dirty="0" smtClean="0"/>
              <a:t>H</a:t>
            </a:r>
            <a:r>
              <a:rPr lang="en-US" sz="2500" dirty="0" smtClean="0"/>
              <a:t>) </a:t>
            </a:r>
            <a:r>
              <a:rPr lang="en-US" sz="2500" dirty="0"/>
              <a:t>= 0 </a:t>
            </a:r>
            <a:endParaRPr lang="en-US" sz="2500" dirty="0" smtClean="0"/>
          </a:p>
          <a:p>
            <a:endParaRPr lang="en-US" sz="2500" baseline="30000" dirty="0"/>
          </a:p>
          <a:p>
            <a:r>
              <a:rPr lang="en-US" sz="2500" dirty="0"/>
              <a:t>t</a:t>
            </a:r>
            <a:r>
              <a:rPr lang="en-US" sz="2500" dirty="0" smtClean="0"/>
              <a:t>hen the quantum PCP conjecture is </a:t>
            </a:r>
            <a:r>
              <a:rPr lang="en-US" sz="2500" i="1" dirty="0" smtClean="0"/>
              <a:t>false</a:t>
            </a:r>
            <a:r>
              <a:rPr lang="en-US" sz="2500" dirty="0" smtClean="0"/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3333" y="1770116"/>
            <a:ext cx="8212667" cy="28110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8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Proving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Approximation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875" y="1552847"/>
            <a:ext cx="79006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simplicity let’s consider a </a:t>
            </a:r>
            <a:r>
              <a:rPr lang="en-US" sz="2200" i="1" dirty="0" smtClean="0"/>
              <a:t>star</a:t>
            </a:r>
            <a:r>
              <a:rPr lang="en-US" sz="2200" dirty="0" smtClean="0"/>
              <a:t> graph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Want to show: </a:t>
            </a:r>
            <a:r>
              <a:rPr lang="en-US" sz="2200" dirty="0" smtClean="0"/>
              <a:t>there is a state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dirty="0" smtClean="0"/>
          </a:p>
          <a:p>
            <a:r>
              <a:rPr lang="en-US" sz="2200" dirty="0" err="1" smtClean="0"/>
              <a:t>s.t.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600" dirty="0"/>
          </a:p>
        </p:txBody>
      </p:sp>
      <p:sp>
        <p:nvSpPr>
          <p:cNvPr id="8" name="Oval 7"/>
          <p:cNvSpPr/>
          <p:nvPr/>
        </p:nvSpPr>
        <p:spPr>
          <a:xfrm>
            <a:off x="7117817" y="2527698"/>
            <a:ext cx="296334" cy="240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84048" y="184908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02115" y="2413533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72860" y="3088044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32215" y="3532678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21482" y="184908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59671" y="2413533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07838" y="3250456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17816" y="3563991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8" idx="0"/>
            <a:endCxn id="9" idx="4"/>
          </p:cNvCxnSpPr>
          <p:nvPr/>
        </p:nvCxnSpPr>
        <p:spPr>
          <a:xfrm rot="5400000" flipH="1" flipV="1">
            <a:off x="7450906" y="1946390"/>
            <a:ext cx="396387" cy="766231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8" idx="6"/>
            <a:endCxn id="10" idx="3"/>
          </p:cNvCxnSpPr>
          <p:nvPr/>
        </p:nvCxnSpPr>
        <p:spPr>
          <a:xfrm>
            <a:off x="7414151" y="2648132"/>
            <a:ext cx="1131361" cy="6293"/>
          </a:xfrm>
          <a:prstGeom prst="curvedConnector4">
            <a:avLst>
              <a:gd name="adj1" fmla="val 48082"/>
              <a:gd name="adj2" fmla="val 3732608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" idx="5"/>
            <a:endCxn id="11" idx="2"/>
          </p:cNvCxnSpPr>
          <p:nvPr/>
        </p:nvCxnSpPr>
        <p:spPr>
          <a:xfrm rot="16200000" flipH="1">
            <a:off x="7773875" y="2330170"/>
            <a:ext cx="495864" cy="1302106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8" idx="4"/>
            <a:endCxn id="12" idx="1"/>
          </p:cNvCxnSpPr>
          <p:nvPr/>
        </p:nvCxnSpPr>
        <p:spPr>
          <a:xfrm rot="16200000" flipH="1">
            <a:off x="7268077" y="2766472"/>
            <a:ext cx="805443" cy="8096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3"/>
            <a:endCxn id="16" idx="0"/>
          </p:cNvCxnSpPr>
          <p:nvPr/>
        </p:nvCxnSpPr>
        <p:spPr>
          <a:xfrm rot="16200000" flipH="1">
            <a:off x="6798248" y="3096256"/>
            <a:ext cx="830700" cy="1047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50927" y="2554644"/>
            <a:ext cx="51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23" name="Curved Connector 22"/>
          <p:cNvCxnSpPr>
            <a:stCxn id="13" idx="4"/>
            <a:endCxn id="8" idx="1"/>
          </p:cNvCxnSpPr>
          <p:nvPr/>
        </p:nvCxnSpPr>
        <p:spPr>
          <a:xfrm rot="16200000" flipH="1">
            <a:off x="6849601" y="2251358"/>
            <a:ext cx="431661" cy="19156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endCxn id="15" idx="7"/>
          </p:cNvCxnSpPr>
          <p:nvPr/>
        </p:nvCxnSpPr>
        <p:spPr>
          <a:xfrm rot="10800000" flipV="1">
            <a:off x="6560776" y="3005980"/>
            <a:ext cx="557043" cy="285805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8" idx="2"/>
            <a:endCxn id="14" idx="6"/>
          </p:cNvCxnSpPr>
          <p:nvPr/>
        </p:nvCxnSpPr>
        <p:spPr>
          <a:xfrm rot="10800000">
            <a:off x="6456005" y="2554644"/>
            <a:ext cx="661812" cy="9348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70395" y="1951868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83761" y="1488927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64672" y="1491653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05971" y="3477106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k</a:t>
            </a:r>
            <a:endParaRPr lang="en-US" sz="2400" b="1" dirty="0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9" y="3285665"/>
            <a:ext cx="4646439" cy="786321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5" y="2711651"/>
            <a:ext cx="5418668" cy="5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456005" y="4692168"/>
            <a:ext cx="27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utual info:</a:t>
            </a:r>
          </a:p>
          <a:p>
            <a:pPr algn="ctr"/>
            <a:r>
              <a:rPr lang="en-US" dirty="0" smtClean="0"/>
              <a:t> I(X:Y) = H(X) + H(Y) – H(XY)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875" y="1552847"/>
            <a:ext cx="79006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simplicity let’s consider a </a:t>
            </a:r>
            <a:r>
              <a:rPr lang="en-US" sz="2200" i="1" dirty="0" smtClean="0"/>
              <a:t>star</a:t>
            </a:r>
            <a:r>
              <a:rPr lang="en-US" sz="2200" dirty="0" smtClean="0"/>
              <a:t> graph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Want to show: </a:t>
            </a:r>
            <a:r>
              <a:rPr lang="en-US" sz="2200" dirty="0" smtClean="0"/>
              <a:t>there is a state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dirty="0" smtClean="0"/>
          </a:p>
          <a:p>
            <a:r>
              <a:rPr lang="en-US" sz="2200" dirty="0" err="1" smtClean="0"/>
              <a:t>s.t.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600" dirty="0"/>
          </a:p>
          <a:p>
            <a:r>
              <a:rPr lang="en-US" sz="2200" b="1" dirty="0" smtClean="0">
                <a:solidFill>
                  <a:srgbClr val="0000FF"/>
                </a:solidFill>
              </a:rPr>
              <a:t>Idea: </a:t>
            </a:r>
            <a:r>
              <a:rPr lang="en-US" sz="2200" dirty="0" smtClean="0"/>
              <a:t>Use </a:t>
            </a:r>
            <a:r>
              <a:rPr lang="en-US" sz="2200" i="1" dirty="0" smtClean="0"/>
              <a:t>information theory</a:t>
            </a:r>
            <a:r>
              <a:rPr lang="en-US" sz="2200" dirty="0" smtClean="0"/>
              <a:t>. Consider</a:t>
            </a:r>
            <a:endParaRPr lang="en-US" sz="2200" i="1" dirty="0"/>
          </a:p>
        </p:txBody>
      </p:sp>
      <p:sp>
        <p:nvSpPr>
          <p:cNvPr id="8" name="Oval 7"/>
          <p:cNvSpPr/>
          <p:nvPr/>
        </p:nvSpPr>
        <p:spPr>
          <a:xfrm>
            <a:off x="7117817" y="2527698"/>
            <a:ext cx="296334" cy="240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84048" y="184908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02115" y="2413533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72860" y="3088044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32215" y="3532678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21482" y="184908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59671" y="2413533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07838" y="3250456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17816" y="3563991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8" idx="0"/>
            <a:endCxn id="9" idx="4"/>
          </p:cNvCxnSpPr>
          <p:nvPr/>
        </p:nvCxnSpPr>
        <p:spPr>
          <a:xfrm rot="5400000" flipH="1" flipV="1">
            <a:off x="7450906" y="1946390"/>
            <a:ext cx="396387" cy="766231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8" idx="6"/>
            <a:endCxn id="10" idx="3"/>
          </p:cNvCxnSpPr>
          <p:nvPr/>
        </p:nvCxnSpPr>
        <p:spPr>
          <a:xfrm>
            <a:off x="7414151" y="2648132"/>
            <a:ext cx="1131361" cy="6293"/>
          </a:xfrm>
          <a:prstGeom prst="curvedConnector4">
            <a:avLst>
              <a:gd name="adj1" fmla="val 48082"/>
              <a:gd name="adj2" fmla="val 3732608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" idx="5"/>
            <a:endCxn id="11" idx="2"/>
          </p:cNvCxnSpPr>
          <p:nvPr/>
        </p:nvCxnSpPr>
        <p:spPr>
          <a:xfrm rot="16200000" flipH="1">
            <a:off x="7773875" y="2330170"/>
            <a:ext cx="495864" cy="1302106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8" idx="4"/>
            <a:endCxn id="12" idx="1"/>
          </p:cNvCxnSpPr>
          <p:nvPr/>
        </p:nvCxnSpPr>
        <p:spPr>
          <a:xfrm rot="16200000" flipH="1">
            <a:off x="7268077" y="2766472"/>
            <a:ext cx="805443" cy="8096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3"/>
            <a:endCxn id="16" idx="0"/>
          </p:cNvCxnSpPr>
          <p:nvPr/>
        </p:nvCxnSpPr>
        <p:spPr>
          <a:xfrm rot="16200000" flipH="1">
            <a:off x="6798248" y="3096256"/>
            <a:ext cx="830700" cy="1047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50927" y="2554644"/>
            <a:ext cx="51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23" name="Curved Connector 22"/>
          <p:cNvCxnSpPr>
            <a:stCxn id="13" idx="4"/>
            <a:endCxn id="8" idx="1"/>
          </p:cNvCxnSpPr>
          <p:nvPr/>
        </p:nvCxnSpPr>
        <p:spPr>
          <a:xfrm rot="16200000" flipH="1">
            <a:off x="6849601" y="2251358"/>
            <a:ext cx="431661" cy="19156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endCxn id="15" idx="7"/>
          </p:cNvCxnSpPr>
          <p:nvPr/>
        </p:nvCxnSpPr>
        <p:spPr>
          <a:xfrm rot="10800000" flipV="1">
            <a:off x="6560776" y="3005980"/>
            <a:ext cx="557043" cy="285805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8" idx="2"/>
            <a:endCxn id="14" idx="6"/>
          </p:cNvCxnSpPr>
          <p:nvPr/>
        </p:nvCxnSpPr>
        <p:spPr>
          <a:xfrm rot="10800000">
            <a:off x="6456005" y="2554644"/>
            <a:ext cx="661812" cy="9348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70395" y="1951868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83761" y="1488927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64672" y="1491653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05971" y="3477106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k</a:t>
            </a:r>
            <a:endParaRPr lang="en-US" sz="2400" b="1" dirty="0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9" y="3285665"/>
            <a:ext cx="4646439" cy="786321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5" y="2711651"/>
            <a:ext cx="5418668" cy="588657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 flipV="1">
            <a:off x="6456005" y="4692168"/>
            <a:ext cx="335127" cy="238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9764" y="5039510"/>
            <a:ext cx="460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</a:rPr>
              <a:t>i</a:t>
            </a:r>
            <a:r>
              <a:rPr lang="en-US" sz="2200" b="1" dirty="0" smtClean="0">
                <a:solidFill>
                  <a:srgbClr val="0000FF"/>
                </a:solidFill>
              </a:rPr>
              <a:t>)</a:t>
            </a:r>
          </a:p>
          <a:p>
            <a:endParaRPr lang="en-US" sz="1000" b="1" dirty="0" smtClean="0">
              <a:solidFill>
                <a:srgbClr val="0000FF"/>
              </a:solidFill>
            </a:endParaRPr>
          </a:p>
          <a:p>
            <a:r>
              <a:rPr lang="en-US" sz="2200" b="1" dirty="0" smtClean="0">
                <a:solidFill>
                  <a:srgbClr val="0000FF"/>
                </a:solidFill>
              </a:rPr>
              <a:t>(ii) 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Proving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Approximation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17" y="4267178"/>
            <a:ext cx="3807348" cy="562991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0" y="5188216"/>
            <a:ext cx="3531840" cy="28470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0" y="5657497"/>
            <a:ext cx="8009637" cy="2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456005" y="4692168"/>
            <a:ext cx="279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utual info:</a:t>
            </a:r>
          </a:p>
          <a:p>
            <a:pPr algn="ctr"/>
            <a:r>
              <a:rPr lang="en-US" dirty="0" smtClean="0"/>
              <a:t> I(X:Y) = H(X) + H(Y) – H(XY)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875" y="1552847"/>
            <a:ext cx="79006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simplicity let’s consider a </a:t>
            </a:r>
            <a:r>
              <a:rPr lang="en-US" sz="2200" i="1" dirty="0" smtClean="0"/>
              <a:t>star</a:t>
            </a:r>
            <a:r>
              <a:rPr lang="en-US" sz="2200" dirty="0" smtClean="0"/>
              <a:t> graph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Want to show: </a:t>
            </a:r>
            <a:r>
              <a:rPr lang="en-US" sz="2200" dirty="0" smtClean="0"/>
              <a:t>there is a state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dirty="0" smtClean="0"/>
          </a:p>
          <a:p>
            <a:r>
              <a:rPr lang="en-US" sz="2200" dirty="0" err="1" smtClean="0"/>
              <a:t>s.t.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600" dirty="0"/>
          </a:p>
          <a:p>
            <a:r>
              <a:rPr lang="en-US" sz="2200" b="1" dirty="0" smtClean="0">
                <a:solidFill>
                  <a:srgbClr val="0000FF"/>
                </a:solidFill>
              </a:rPr>
              <a:t>Idea: </a:t>
            </a:r>
            <a:r>
              <a:rPr lang="en-US" sz="2200" dirty="0" smtClean="0"/>
              <a:t>Use </a:t>
            </a:r>
            <a:r>
              <a:rPr lang="en-US" sz="2200" i="1" dirty="0" smtClean="0"/>
              <a:t>information theory</a:t>
            </a:r>
            <a:r>
              <a:rPr lang="en-US" sz="2200" dirty="0" smtClean="0"/>
              <a:t>. Consider</a:t>
            </a:r>
            <a:endParaRPr lang="en-US" sz="2200" i="1" dirty="0"/>
          </a:p>
        </p:txBody>
      </p:sp>
      <p:sp>
        <p:nvSpPr>
          <p:cNvPr id="8" name="Oval 7"/>
          <p:cNvSpPr/>
          <p:nvPr/>
        </p:nvSpPr>
        <p:spPr>
          <a:xfrm>
            <a:off x="7117817" y="2527698"/>
            <a:ext cx="296334" cy="240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84048" y="184908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02115" y="2413533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72860" y="3088044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32215" y="3532678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21482" y="184908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59671" y="2413533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07838" y="3250456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17816" y="3563991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8" idx="0"/>
            <a:endCxn id="9" idx="4"/>
          </p:cNvCxnSpPr>
          <p:nvPr/>
        </p:nvCxnSpPr>
        <p:spPr>
          <a:xfrm rot="5400000" flipH="1" flipV="1">
            <a:off x="7450906" y="1946390"/>
            <a:ext cx="396387" cy="766231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8" idx="6"/>
            <a:endCxn id="10" idx="3"/>
          </p:cNvCxnSpPr>
          <p:nvPr/>
        </p:nvCxnSpPr>
        <p:spPr>
          <a:xfrm>
            <a:off x="7414151" y="2648132"/>
            <a:ext cx="1131361" cy="6293"/>
          </a:xfrm>
          <a:prstGeom prst="curvedConnector4">
            <a:avLst>
              <a:gd name="adj1" fmla="val 48082"/>
              <a:gd name="adj2" fmla="val 3732608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" idx="5"/>
            <a:endCxn id="11" idx="2"/>
          </p:cNvCxnSpPr>
          <p:nvPr/>
        </p:nvCxnSpPr>
        <p:spPr>
          <a:xfrm rot="16200000" flipH="1">
            <a:off x="7773875" y="2330170"/>
            <a:ext cx="495864" cy="1302106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8" idx="4"/>
            <a:endCxn id="12" idx="1"/>
          </p:cNvCxnSpPr>
          <p:nvPr/>
        </p:nvCxnSpPr>
        <p:spPr>
          <a:xfrm rot="16200000" flipH="1">
            <a:off x="7268077" y="2766472"/>
            <a:ext cx="805443" cy="8096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3"/>
            <a:endCxn id="16" idx="0"/>
          </p:cNvCxnSpPr>
          <p:nvPr/>
        </p:nvCxnSpPr>
        <p:spPr>
          <a:xfrm rot="16200000" flipH="1">
            <a:off x="6798248" y="3096256"/>
            <a:ext cx="830700" cy="1047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50927" y="2554644"/>
            <a:ext cx="51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23" name="Curved Connector 22"/>
          <p:cNvCxnSpPr>
            <a:stCxn id="13" idx="4"/>
            <a:endCxn id="8" idx="1"/>
          </p:cNvCxnSpPr>
          <p:nvPr/>
        </p:nvCxnSpPr>
        <p:spPr>
          <a:xfrm rot="16200000" flipH="1">
            <a:off x="6849601" y="2251358"/>
            <a:ext cx="431661" cy="19156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endCxn id="15" idx="7"/>
          </p:cNvCxnSpPr>
          <p:nvPr/>
        </p:nvCxnSpPr>
        <p:spPr>
          <a:xfrm rot="10800000" flipV="1">
            <a:off x="6560776" y="3005980"/>
            <a:ext cx="557043" cy="285805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8" idx="2"/>
            <a:endCxn id="14" idx="6"/>
          </p:cNvCxnSpPr>
          <p:nvPr/>
        </p:nvCxnSpPr>
        <p:spPr>
          <a:xfrm rot="10800000">
            <a:off x="6456005" y="2554644"/>
            <a:ext cx="661812" cy="9348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70395" y="1951868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83761" y="1488927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64672" y="1491653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05971" y="3477106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k</a:t>
            </a:r>
            <a:endParaRPr lang="en-US" sz="2400" b="1" dirty="0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9" y="3285665"/>
            <a:ext cx="4646439" cy="786321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5" y="2711651"/>
            <a:ext cx="5418668" cy="588657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 flipV="1">
            <a:off x="6456005" y="4692168"/>
            <a:ext cx="335127" cy="238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9764" y="5039510"/>
            <a:ext cx="460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</a:rPr>
              <a:t>i</a:t>
            </a:r>
            <a:r>
              <a:rPr lang="en-US" sz="2200" b="1" dirty="0" smtClean="0">
                <a:solidFill>
                  <a:srgbClr val="0000FF"/>
                </a:solidFill>
              </a:rPr>
              <a:t>)</a:t>
            </a:r>
          </a:p>
          <a:p>
            <a:endParaRPr lang="en-US" sz="1000" b="1" dirty="0" smtClean="0">
              <a:solidFill>
                <a:srgbClr val="0000FF"/>
              </a:solidFill>
            </a:endParaRPr>
          </a:p>
          <a:p>
            <a:r>
              <a:rPr lang="en-US" sz="2200" b="1" dirty="0" smtClean="0">
                <a:solidFill>
                  <a:srgbClr val="0000FF"/>
                </a:solidFill>
              </a:rPr>
              <a:t>(ii) 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Proving de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Finetti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Approximation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17" y="4267178"/>
            <a:ext cx="3807348" cy="562991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0" y="5188216"/>
            <a:ext cx="3531840" cy="28470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0" y="5657497"/>
            <a:ext cx="8009637" cy="289977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80" y="6125503"/>
            <a:ext cx="6762215" cy="681944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927623" y="5988872"/>
            <a:ext cx="7252759" cy="859973"/>
          </a:xfrm>
          <a:custGeom>
            <a:avLst/>
            <a:gdLst>
              <a:gd name="connsiteX0" fmla="*/ 17325 w 6790659"/>
              <a:gd name="connsiteY0" fmla="*/ 154417 h 859973"/>
              <a:gd name="connsiteX1" fmla="*/ 17325 w 6790659"/>
              <a:gd name="connsiteY1" fmla="*/ 154417 h 859973"/>
              <a:gd name="connsiteX2" fmla="*/ 2190436 w 6790659"/>
              <a:gd name="connsiteY2" fmla="*/ 140306 h 859973"/>
              <a:gd name="connsiteX3" fmla="*/ 2430325 w 6790659"/>
              <a:gd name="connsiteY3" fmla="*/ 112084 h 859973"/>
              <a:gd name="connsiteX4" fmla="*/ 2740770 w 6790659"/>
              <a:gd name="connsiteY4" fmla="*/ 83862 h 859973"/>
              <a:gd name="connsiteX5" fmla="*/ 3206436 w 6790659"/>
              <a:gd name="connsiteY5" fmla="*/ 112084 h 859973"/>
              <a:gd name="connsiteX6" fmla="*/ 3276992 w 6790659"/>
              <a:gd name="connsiteY6" fmla="*/ 140306 h 859973"/>
              <a:gd name="connsiteX7" fmla="*/ 3728548 w 6790659"/>
              <a:gd name="connsiteY7" fmla="*/ 97973 h 859973"/>
              <a:gd name="connsiteX8" fmla="*/ 4067214 w 6790659"/>
              <a:gd name="connsiteY8" fmla="*/ 83862 h 859973"/>
              <a:gd name="connsiteX9" fmla="*/ 4321214 w 6790659"/>
              <a:gd name="connsiteY9" fmla="*/ 69751 h 859973"/>
              <a:gd name="connsiteX10" fmla="*/ 4970325 w 6790659"/>
              <a:gd name="connsiteY10" fmla="*/ 41528 h 859973"/>
              <a:gd name="connsiteX11" fmla="*/ 5054992 w 6790659"/>
              <a:gd name="connsiteY11" fmla="*/ 27417 h 859973"/>
              <a:gd name="connsiteX12" fmla="*/ 6536659 w 6790659"/>
              <a:gd name="connsiteY12" fmla="*/ 27417 h 859973"/>
              <a:gd name="connsiteX13" fmla="*/ 6607214 w 6790659"/>
              <a:gd name="connsiteY13" fmla="*/ 69751 h 859973"/>
              <a:gd name="connsiteX14" fmla="*/ 6649548 w 6790659"/>
              <a:gd name="connsiteY14" fmla="*/ 83862 h 859973"/>
              <a:gd name="connsiteX15" fmla="*/ 6720103 w 6790659"/>
              <a:gd name="connsiteY15" fmla="*/ 196751 h 859973"/>
              <a:gd name="connsiteX16" fmla="*/ 6748325 w 6790659"/>
              <a:gd name="connsiteY16" fmla="*/ 281417 h 859973"/>
              <a:gd name="connsiteX17" fmla="*/ 6762436 w 6790659"/>
              <a:gd name="connsiteY17" fmla="*/ 323751 h 859973"/>
              <a:gd name="connsiteX18" fmla="*/ 6790659 w 6790659"/>
              <a:gd name="connsiteY18" fmla="*/ 464862 h 859973"/>
              <a:gd name="connsiteX19" fmla="*/ 6776548 w 6790659"/>
              <a:gd name="connsiteY19" fmla="*/ 563640 h 859973"/>
              <a:gd name="connsiteX20" fmla="*/ 6748325 w 6790659"/>
              <a:gd name="connsiteY20" fmla="*/ 591862 h 859973"/>
              <a:gd name="connsiteX21" fmla="*/ 6649548 w 6790659"/>
              <a:gd name="connsiteY21" fmla="*/ 662417 h 859973"/>
              <a:gd name="connsiteX22" fmla="*/ 6593103 w 6790659"/>
              <a:gd name="connsiteY22" fmla="*/ 676528 h 859973"/>
              <a:gd name="connsiteX23" fmla="*/ 6536659 w 6790659"/>
              <a:gd name="connsiteY23" fmla="*/ 704751 h 859973"/>
              <a:gd name="connsiteX24" fmla="*/ 6466103 w 6790659"/>
              <a:gd name="connsiteY24" fmla="*/ 718862 h 859973"/>
              <a:gd name="connsiteX25" fmla="*/ 6381436 w 6790659"/>
              <a:gd name="connsiteY25" fmla="*/ 747084 h 859973"/>
              <a:gd name="connsiteX26" fmla="*/ 6324992 w 6790659"/>
              <a:gd name="connsiteY26" fmla="*/ 761195 h 859973"/>
              <a:gd name="connsiteX27" fmla="*/ 6268548 w 6790659"/>
              <a:gd name="connsiteY27" fmla="*/ 789417 h 859973"/>
              <a:gd name="connsiteX28" fmla="*/ 6183881 w 6790659"/>
              <a:gd name="connsiteY28" fmla="*/ 803528 h 859973"/>
              <a:gd name="connsiteX29" fmla="*/ 6127436 w 6790659"/>
              <a:gd name="connsiteY29" fmla="*/ 817640 h 859973"/>
              <a:gd name="connsiteX30" fmla="*/ 6056881 w 6790659"/>
              <a:gd name="connsiteY30" fmla="*/ 831751 h 859973"/>
              <a:gd name="connsiteX31" fmla="*/ 5435992 w 6790659"/>
              <a:gd name="connsiteY31" fmla="*/ 817640 h 859973"/>
              <a:gd name="connsiteX32" fmla="*/ 5294881 w 6790659"/>
              <a:gd name="connsiteY32" fmla="*/ 789417 h 859973"/>
              <a:gd name="connsiteX33" fmla="*/ 5167881 w 6790659"/>
              <a:gd name="connsiteY33" fmla="*/ 761195 h 859973"/>
              <a:gd name="connsiteX34" fmla="*/ 4984436 w 6790659"/>
              <a:gd name="connsiteY34" fmla="*/ 718862 h 859973"/>
              <a:gd name="connsiteX35" fmla="*/ 3926103 w 6790659"/>
              <a:gd name="connsiteY35" fmla="*/ 732973 h 859973"/>
              <a:gd name="connsiteX36" fmla="*/ 3799103 w 6790659"/>
              <a:gd name="connsiteY36" fmla="*/ 747084 h 859973"/>
              <a:gd name="connsiteX37" fmla="*/ 3601548 w 6790659"/>
              <a:gd name="connsiteY37" fmla="*/ 761195 h 859973"/>
              <a:gd name="connsiteX38" fmla="*/ 3248770 w 6790659"/>
              <a:gd name="connsiteY38" fmla="*/ 775306 h 859973"/>
              <a:gd name="connsiteX39" fmla="*/ 3164103 w 6790659"/>
              <a:gd name="connsiteY39" fmla="*/ 789417 h 859973"/>
              <a:gd name="connsiteX40" fmla="*/ 3022992 w 6790659"/>
              <a:gd name="connsiteY40" fmla="*/ 817640 h 859973"/>
              <a:gd name="connsiteX41" fmla="*/ 2740770 w 6790659"/>
              <a:gd name="connsiteY41" fmla="*/ 859973 h 859973"/>
              <a:gd name="connsiteX42" fmla="*/ 1541325 w 6790659"/>
              <a:gd name="connsiteY42" fmla="*/ 831751 h 859973"/>
              <a:gd name="connsiteX43" fmla="*/ 1400214 w 6790659"/>
              <a:gd name="connsiteY43" fmla="*/ 817640 h 859973"/>
              <a:gd name="connsiteX44" fmla="*/ 863992 w 6790659"/>
              <a:gd name="connsiteY44" fmla="*/ 803528 h 859973"/>
              <a:gd name="connsiteX45" fmla="*/ 751103 w 6790659"/>
              <a:gd name="connsiteY45" fmla="*/ 789417 h 859973"/>
              <a:gd name="connsiteX46" fmla="*/ 609992 w 6790659"/>
              <a:gd name="connsiteY46" fmla="*/ 775306 h 859973"/>
              <a:gd name="connsiteX47" fmla="*/ 468881 w 6790659"/>
              <a:gd name="connsiteY47" fmla="*/ 747084 h 859973"/>
              <a:gd name="connsiteX48" fmla="*/ 355992 w 6790659"/>
              <a:gd name="connsiteY48" fmla="*/ 704751 h 859973"/>
              <a:gd name="connsiteX49" fmla="*/ 271325 w 6790659"/>
              <a:gd name="connsiteY49" fmla="*/ 676528 h 859973"/>
              <a:gd name="connsiteX50" fmla="*/ 243103 w 6790659"/>
              <a:gd name="connsiteY50" fmla="*/ 634195 h 859973"/>
              <a:gd name="connsiteX51" fmla="*/ 158436 w 6790659"/>
              <a:gd name="connsiteY51" fmla="*/ 605973 h 859973"/>
              <a:gd name="connsiteX52" fmla="*/ 116103 w 6790659"/>
              <a:gd name="connsiteY52" fmla="*/ 591862 h 859973"/>
              <a:gd name="connsiteX53" fmla="*/ 31436 w 6790659"/>
              <a:gd name="connsiteY53" fmla="*/ 549528 h 859973"/>
              <a:gd name="connsiteX54" fmla="*/ 17325 w 6790659"/>
              <a:gd name="connsiteY54" fmla="*/ 323751 h 859973"/>
              <a:gd name="connsiteX55" fmla="*/ 73770 w 6790659"/>
              <a:gd name="connsiteY55" fmla="*/ 196751 h 859973"/>
              <a:gd name="connsiteX56" fmla="*/ 101992 w 6790659"/>
              <a:gd name="connsiteY56" fmla="*/ 168528 h 859973"/>
              <a:gd name="connsiteX57" fmla="*/ 101992 w 6790659"/>
              <a:gd name="connsiteY57" fmla="*/ 168528 h 859973"/>
              <a:gd name="connsiteX58" fmla="*/ 101992 w 6790659"/>
              <a:gd name="connsiteY58" fmla="*/ 168528 h 859973"/>
              <a:gd name="connsiteX59" fmla="*/ 101992 w 6790659"/>
              <a:gd name="connsiteY59" fmla="*/ 168528 h 859973"/>
              <a:gd name="connsiteX60" fmla="*/ 101992 w 6790659"/>
              <a:gd name="connsiteY60" fmla="*/ 168528 h 859973"/>
              <a:gd name="connsiteX61" fmla="*/ 101992 w 6790659"/>
              <a:gd name="connsiteY61" fmla="*/ 168528 h 859973"/>
              <a:gd name="connsiteX62" fmla="*/ 17325 w 6790659"/>
              <a:gd name="connsiteY62" fmla="*/ 154417 h 85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790659" h="859973">
                <a:moveTo>
                  <a:pt x="17325" y="154417"/>
                </a:moveTo>
                <a:lnTo>
                  <a:pt x="17325" y="154417"/>
                </a:lnTo>
                <a:lnTo>
                  <a:pt x="2190436" y="140306"/>
                </a:lnTo>
                <a:cubicBezTo>
                  <a:pt x="2270938" y="138894"/>
                  <a:pt x="2350303" y="120975"/>
                  <a:pt x="2430325" y="112084"/>
                </a:cubicBezTo>
                <a:cubicBezTo>
                  <a:pt x="2548809" y="98919"/>
                  <a:pt x="2618969" y="94012"/>
                  <a:pt x="2740770" y="83862"/>
                </a:cubicBezTo>
                <a:cubicBezTo>
                  <a:pt x="2744484" y="83995"/>
                  <a:pt x="3082245" y="74827"/>
                  <a:pt x="3206436" y="112084"/>
                </a:cubicBezTo>
                <a:cubicBezTo>
                  <a:pt x="3230698" y="119363"/>
                  <a:pt x="3253473" y="130899"/>
                  <a:pt x="3276992" y="140306"/>
                </a:cubicBezTo>
                <a:cubicBezTo>
                  <a:pt x="3427511" y="126195"/>
                  <a:pt x="3577754" y="108744"/>
                  <a:pt x="3728548" y="97973"/>
                </a:cubicBezTo>
                <a:cubicBezTo>
                  <a:pt x="3841247" y="89923"/>
                  <a:pt x="3954355" y="89236"/>
                  <a:pt x="4067214" y="83862"/>
                </a:cubicBezTo>
                <a:lnTo>
                  <a:pt x="4321214" y="69751"/>
                </a:lnTo>
                <a:lnTo>
                  <a:pt x="4970325" y="41528"/>
                </a:lnTo>
                <a:cubicBezTo>
                  <a:pt x="4998547" y="36824"/>
                  <a:pt x="5026601" y="30966"/>
                  <a:pt x="5054992" y="27417"/>
                </a:cubicBezTo>
                <a:cubicBezTo>
                  <a:pt x="5532708" y="-32297"/>
                  <a:pt x="6170309" y="23561"/>
                  <a:pt x="6536659" y="27417"/>
                </a:cubicBezTo>
                <a:cubicBezTo>
                  <a:pt x="6656584" y="67392"/>
                  <a:pt x="6510362" y="11639"/>
                  <a:pt x="6607214" y="69751"/>
                </a:cubicBezTo>
                <a:cubicBezTo>
                  <a:pt x="6619969" y="77404"/>
                  <a:pt x="6635437" y="79158"/>
                  <a:pt x="6649548" y="83862"/>
                </a:cubicBezTo>
                <a:cubicBezTo>
                  <a:pt x="6685941" y="132386"/>
                  <a:pt x="6697965" y="141406"/>
                  <a:pt x="6720103" y="196751"/>
                </a:cubicBezTo>
                <a:cubicBezTo>
                  <a:pt x="6731151" y="224372"/>
                  <a:pt x="6738918" y="253195"/>
                  <a:pt x="6748325" y="281417"/>
                </a:cubicBezTo>
                <a:cubicBezTo>
                  <a:pt x="6753029" y="295528"/>
                  <a:pt x="6759990" y="309079"/>
                  <a:pt x="6762436" y="323751"/>
                </a:cubicBezTo>
                <a:cubicBezTo>
                  <a:pt x="6779737" y="427547"/>
                  <a:pt x="6769609" y="380660"/>
                  <a:pt x="6790659" y="464862"/>
                </a:cubicBezTo>
                <a:cubicBezTo>
                  <a:pt x="6785955" y="497788"/>
                  <a:pt x="6787066" y="532087"/>
                  <a:pt x="6776548" y="563640"/>
                </a:cubicBezTo>
                <a:cubicBezTo>
                  <a:pt x="6772341" y="576261"/>
                  <a:pt x="6758546" y="583345"/>
                  <a:pt x="6748325" y="591862"/>
                </a:cubicBezTo>
                <a:cubicBezTo>
                  <a:pt x="6743223" y="596114"/>
                  <a:pt x="6664643" y="655948"/>
                  <a:pt x="6649548" y="662417"/>
                </a:cubicBezTo>
                <a:cubicBezTo>
                  <a:pt x="6631722" y="670057"/>
                  <a:pt x="6611918" y="671824"/>
                  <a:pt x="6593103" y="676528"/>
                </a:cubicBezTo>
                <a:cubicBezTo>
                  <a:pt x="6574288" y="685936"/>
                  <a:pt x="6556615" y="698099"/>
                  <a:pt x="6536659" y="704751"/>
                </a:cubicBezTo>
                <a:cubicBezTo>
                  <a:pt x="6513905" y="712336"/>
                  <a:pt x="6489242" y="712551"/>
                  <a:pt x="6466103" y="718862"/>
                </a:cubicBezTo>
                <a:cubicBezTo>
                  <a:pt x="6437402" y="726689"/>
                  <a:pt x="6409930" y="738536"/>
                  <a:pt x="6381436" y="747084"/>
                </a:cubicBezTo>
                <a:cubicBezTo>
                  <a:pt x="6362860" y="752657"/>
                  <a:pt x="6343151" y="754385"/>
                  <a:pt x="6324992" y="761195"/>
                </a:cubicBezTo>
                <a:cubicBezTo>
                  <a:pt x="6305296" y="768581"/>
                  <a:pt x="6288696" y="783373"/>
                  <a:pt x="6268548" y="789417"/>
                </a:cubicBezTo>
                <a:cubicBezTo>
                  <a:pt x="6241143" y="797638"/>
                  <a:pt x="6211937" y="797917"/>
                  <a:pt x="6183881" y="803528"/>
                </a:cubicBezTo>
                <a:cubicBezTo>
                  <a:pt x="6164864" y="807332"/>
                  <a:pt x="6146368" y="813433"/>
                  <a:pt x="6127436" y="817640"/>
                </a:cubicBezTo>
                <a:cubicBezTo>
                  <a:pt x="6104023" y="822843"/>
                  <a:pt x="6080399" y="827047"/>
                  <a:pt x="6056881" y="831751"/>
                </a:cubicBezTo>
                <a:lnTo>
                  <a:pt x="5435992" y="817640"/>
                </a:lnTo>
                <a:cubicBezTo>
                  <a:pt x="5312982" y="812816"/>
                  <a:pt x="5373019" y="808951"/>
                  <a:pt x="5294881" y="789417"/>
                </a:cubicBezTo>
                <a:cubicBezTo>
                  <a:pt x="5214311" y="769275"/>
                  <a:pt x="5240314" y="782925"/>
                  <a:pt x="5167881" y="761195"/>
                </a:cubicBezTo>
                <a:cubicBezTo>
                  <a:pt x="5027009" y="718934"/>
                  <a:pt x="5140225" y="741117"/>
                  <a:pt x="4984436" y="718862"/>
                </a:cubicBezTo>
                <a:lnTo>
                  <a:pt x="3926103" y="732973"/>
                </a:lnTo>
                <a:cubicBezTo>
                  <a:pt x="3883521" y="733987"/>
                  <a:pt x="3841537" y="743394"/>
                  <a:pt x="3799103" y="747084"/>
                </a:cubicBezTo>
                <a:cubicBezTo>
                  <a:pt x="3733332" y="752803"/>
                  <a:pt x="3667481" y="757814"/>
                  <a:pt x="3601548" y="761195"/>
                </a:cubicBezTo>
                <a:cubicBezTo>
                  <a:pt x="3484016" y="767222"/>
                  <a:pt x="3366363" y="770602"/>
                  <a:pt x="3248770" y="775306"/>
                </a:cubicBezTo>
                <a:cubicBezTo>
                  <a:pt x="3220548" y="780010"/>
                  <a:pt x="3192225" y="784144"/>
                  <a:pt x="3164103" y="789417"/>
                </a:cubicBezTo>
                <a:cubicBezTo>
                  <a:pt x="3116956" y="798257"/>
                  <a:pt x="3070308" y="809754"/>
                  <a:pt x="3022992" y="817640"/>
                </a:cubicBezTo>
                <a:cubicBezTo>
                  <a:pt x="2872710" y="842687"/>
                  <a:pt x="2966649" y="827705"/>
                  <a:pt x="2740770" y="859973"/>
                </a:cubicBezTo>
                <a:lnTo>
                  <a:pt x="1541325" y="831751"/>
                </a:lnTo>
                <a:cubicBezTo>
                  <a:pt x="1494077" y="830259"/>
                  <a:pt x="1447445" y="819608"/>
                  <a:pt x="1400214" y="817640"/>
                </a:cubicBezTo>
                <a:cubicBezTo>
                  <a:pt x="1221566" y="810196"/>
                  <a:pt x="1042733" y="808232"/>
                  <a:pt x="863992" y="803528"/>
                </a:cubicBezTo>
                <a:lnTo>
                  <a:pt x="751103" y="789417"/>
                </a:lnTo>
                <a:cubicBezTo>
                  <a:pt x="704121" y="784197"/>
                  <a:pt x="656741" y="782318"/>
                  <a:pt x="609992" y="775306"/>
                </a:cubicBezTo>
                <a:cubicBezTo>
                  <a:pt x="562554" y="768190"/>
                  <a:pt x="468881" y="747084"/>
                  <a:pt x="468881" y="747084"/>
                </a:cubicBezTo>
                <a:cubicBezTo>
                  <a:pt x="374247" y="699768"/>
                  <a:pt x="452060" y="733572"/>
                  <a:pt x="355992" y="704751"/>
                </a:cubicBezTo>
                <a:cubicBezTo>
                  <a:pt x="327498" y="696203"/>
                  <a:pt x="271325" y="676528"/>
                  <a:pt x="271325" y="676528"/>
                </a:cubicBezTo>
                <a:cubicBezTo>
                  <a:pt x="261918" y="662417"/>
                  <a:pt x="257485" y="643183"/>
                  <a:pt x="243103" y="634195"/>
                </a:cubicBezTo>
                <a:cubicBezTo>
                  <a:pt x="217876" y="618428"/>
                  <a:pt x="186658" y="615380"/>
                  <a:pt x="158436" y="605973"/>
                </a:cubicBezTo>
                <a:cubicBezTo>
                  <a:pt x="144325" y="601269"/>
                  <a:pt x="128479" y="600113"/>
                  <a:pt x="116103" y="591862"/>
                </a:cubicBezTo>
                <a:cubicBezTo>
                  <a:pt x="61393" y="555389"/>
                  <a:pt x="89859" y="569003"/>
                  <a:pt x="31436" y="549528"/>
                </a:cubicBezTo>
                <a:cubicBezTo>
                  <a:pt x="-5718" y="438065"/>
                  <a:pt x="-9306" y="465782"/>
                  <a:pt x="17325" y="323751"/>
                </a:cubicBezTo>
                <a:cubicBezTo>
                  <a:pt x="26916" y="272601"/>
                  <a:pt x="42726" y="235557"/>
                  <a:pt x="73770" y="196751"/>
                </a:cubicBezTo>
                <a:cubicBezTo>
                  <a:pt x="82081" y="186362"/>
                  <a:pt x="101992" y="168528"/>
                  <a:pt x="101992" y="168528"/>
                </a:cubicBezTo>
                <a:lnTo>
                  <a:pt x="101992" y="168528"/>
                </a:lnTo>
                <a:lnTo>
                  <a:pt x="101992" y="168528"/>
                </a:lnTo>
                <a:lnTo>
                  <a:pt x="101992" y="168528"/>
                </a:lnTo>
                <a:lnTo>
                  <a:pt x="101992" y="168528"/>
                </a:lnTo>
                <a:lnTo>
                  <a:pt x="101992" y="168528"/>
                </a:lnTo>
                <a:lnTo>
                  <a:pt x="17325" y="15441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2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197547" y="3363234"/>
            <a:ext cx="296334" cy="240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63778" y="2684625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81845" y="324906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52590" y="3923580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11945" y="4368214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1212" y="2684625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39401" y="3249069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87568" y="4085992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97546" y="4399527"/>
            <a:ext cx="296334" cy="282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8" idx="0"/>
            <a:endCxn id="9" idx="4"/>
          </p:cNvCxnSpPr>
          <p:nvPr/>
        </p:nvCxnSpPr>
        <p:spPr>
          <a:xfrm rot="5400000" flipH="1" flipV="1">
            <a:off x="7530636" y="2781926"/>
            <a:ext cx="396387" cy="766231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8" idx="6"/>
            <a:endCxn id="10" idx="3"/>
          </p:cNvCxnSpPr>
          <p:nvPr/>
        </p:nvCxnSpPr>
        <p:spPr>
          <a:xfrm>
            <a:off x="7493881" y="3483668"/>
            <a:ext cx="1131361" cy="6293"/>
          </a:xfrm>
          <a:prstGeom prst="curvedConnector4">
            <a:avLst>
              <a:gd name="adj1" fmla="val 48082"/>
              <a:gd name="adj2" fmla="val 3732608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" idx="5"/>
            <a:endCxn id="11" idx="2"/>
          </p:cNvCxnSpPr>
          <p:nvPr/>
        </p:nvCxnSpPr>
        <p:spPr>
          <a:xfrm rot="16200000" flipH="1">
            <a:off x="7853605" y="3165706"/>
            <a:ext cx="495864" cy="1302106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8" idx="4"/>
            <a:endCxn id="12" idx="1"/>
          </p:cNvCxnSpPr>
          <p:nvPr/>
        </p:nvCxnSpPr>
        <p:spPr>
          <a:xfrm rot="16200000" flipH="1">
            <a:off x="7347807" y="3602008"/>
            <a:ext cx="805443" cy="8096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3"/>
            <a:endCxn id="16" idx="0"/>
          </p:cNvCxnSpPr>
          <p:nvPr/>
        </p:nvCxnSpPr>
        <p:spPr>
          <a:xfrm rot="16200000" flipH="1">
            <a:off x="6877978" y="3931792"/>
            <a:ext cx="830700" cy="1047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0657" y="3390180"/>
            <a:ext cx="51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23" name="Curved Connector 22"/>
          <p:cNvCxnSpPr>
            <a:stCxn id="13" idx="4"/>
            <a:endCxn id="8" idx="1"/>
          </p:cNvCxnSpPr>
          <p:nvPr/>
        </p:nvCxnSpPr>
        <p:spPr>
          <a:xfrm rot="16200000" flipH="1">
            <a:off x="6929331" y="3086894"/>
            <a:ext cx="431661" cy="19156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endCxn id="15" idx="7"/>
          </p:cNvCxnSpPr>
          <p:nvPr/>
        </p:nvCxnSpPr>
        <p:spPr>
          <a:xfrm rot="10800000" flipV="1">
            <a:off x="6640506" y="3841516"/>
            <a:ext cx="557043" cy="285805"/>
          </a:xfrm>
          <a:prstGeom prst="curvedConnector2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8" idx="2"/>
            <a:endCxn id="14" idx="6"/>
          </p:cNvCxnSpPr>
          <p:nvPr/>
        </p:nvCxnSpPr>
        <p:spPr>
          <a:xfrm rot="10800000">
            <a:off x="6535735" y="3390180"/>
            <a:ext cx="661812" cy="9348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50125" y="2787404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63491" y="2324463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44402" y="2327189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85701" y="4312642"/>
            <a:ext cx="7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k</a:t>
            </a:r>
            <a:endParaRPr lang="en-US" sz="2400" b="1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What small conditional mutual info implies?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8298" y="2674661"/>
            <a:ext cx="86398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</a:t>
            </a:r>
            <a:r>
              <a:rPr lang="en-US" sz="2500" dirty="0" smtClean="0">
                <a:solidFill>
                  <a:srgbClr val="FF0000"/>
                </a:solidFill>
              </a:rPr>
              <a:t>X, Y, Z </a:t>
            </a:r>
            <a:r>
              <a:rPr lang="en-US" sz="2500" dirty="0" smtClean="0"/>
              <a:t>random variables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/>
              <a:t>N</a:t>
            </a:r>
            <a:r>
              <a:rPr lang="en-US" sz="2500" dirty="0" smtClean="0"/>
              <a:t>o similar interpretation is known for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I(X:Y|Z) </a:t>
            </a:r>
            <a:r>
              <a:rPr lang="en-US" sz="2500" dirty="0" smtClean="0"/>
              <a:t>with </a:t>
            </a:r>
            <a:r>
              <a:rPr lang="en-US" sz="2500" i="1" dirty="0" smtClean="0"/>
              <a:t>quantum </a:t>
            </a:r>
            <a:r>
              <a:rPr lang="en-US" sz="2500" dirty="0" smtClean="0">
                <a:solidFill>
                  <a:srgbClr val="FF0000"/>
                </a:solidFill>
              </a:rPr>
              <a:t>Z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b="1" dirty="0" smtClean="0">
                <a:solidFill>
                  <a:srgbClr val="0000FF"/>
                </a:solidFill>
              </a:rPr>
              <a:t>Solution: </a:t>
            </a:r>
            <a:r>
              <a:rPr lang="en-US" sz="2500" dirty="0" smtClean="0">
                <a:solidFill>
                  <a:srgbClr val="000000"/>
                </a:solidFill>
              </a:rPr>
              <a:t>Measure sites </a:t>
            </a:r>
            <a:r>
              <a:rPr lang="en-US" sz="2500" i="1" dirty="0" smtClean="0">
                <a:solidFill>
                  <a:srgbClr val="000000"/>
                </a:solidFill>
              </a:rPr>
              <a:t>i</a:t>
            </a:r>
            <a:r>
              <a:rPr lang="en-US" sz="2500" i="1" baseline="-25000" dirty="0" smtClean="0">
                <a:solidFill>
                  <a:srgbClr val="000000"/>
                </a:solidFill>
              </a:rPr>
              <a:t>1</a:t>
            </a:r>
            <a:r>
              <a:rPr lang="en-US" sz="2500" i="1" dirty="0" smtClean="0">
                <a:solidFill>
                  <a:srgbClr val="000000"/>
                </a:solidFill>
              </a:rPr>
              <a:t>, …., i</a:t>
            </a:r>
            <a:r>
              <a:rPr lang="en-US" sz="2500" i="1" baseline="-25000" dirty="0" smtClean="0">
                <a:solidFill>
                  <a:srgbClr val="000000"/>
                </a:solidFill>
              </a:rPr>
              <a:t>s-1</a:t>
            </a:r>
            <a:r>
              <a:rPr lang="en-US" sz="2500" i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4" y="3352652"/>
            <a:ext cx="4124324" cy="35378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4" y="3927058"/>
            <a:ext cx="4124324" cy="400525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" y="1645245"/>
            <a:ext cx="6762215" cy="681944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544509" y="1508614"/>
            <a:ext cx="7252759" cy="859973"/>
          </a:xfrm>
          <a:custGeom>
            <a:avLst/>
            <a:gdLst>
              <a:gd name="connsiteX0" fmla="*/ 17325 w 6790659"/>
              <a:gd name="connsiteY0" fmla="*/ 154417 h 859973"/>
              <a:gd name="connsiteX1" fmla="*/ 17325 w 6790659"/>
              <a:gd name="connsiteY1" fmla="*/ 154417 h 859973"/>
              <a:gd name="connsiteX2" fmla="*/ 2190436 w 6790659"/>
              <a:gd name="connsiteY2" fmla="*/ 140306 h 859973"/>
              <a:gd name="connsiteX3" fmla="*/ 2430325 w 6790659"/>
              <a:gd name="connsiteY3" fmla="*/ 112084 h 859973"/>
              <a:gd name="connsiteX4" fmla="*/ 2740770 w 6790659"/>
              <a:gd name="connsiteY4" fmla="*/ 83862 h 859973"/>
              <a:gd name="connsiteX5" fmla="*/ 3206436 w 6790659"/>
              <a:gd name="connsiteY5" fmla="*/ 112084 h 859973"/>
              <a:gd name="connsiteX6" fmla="*/ 3276992 w 6790659"/>
              <a:gd name="connsiteY6" fmla="*/ 140306 h 859973"/>
              <a:gd name="connsiteX7" fmla="*/ 3728548 w 6790659"/>
              <a:gd name="connsiteY7" fmla="*/ 97973 h 859973"/>
              <a:gd name="connsiteX8" fmla="*/ 4067214 w 6790659"/>
              <a:gd name="connsiteY8" fmla="*/ 83862 h 859973"/>
              <a:gd name="connsiteX9" fmla="*/ 4321214 w 6790659"/>
              <a:gd name="connsiteY9" fmla="*/ 69751 h 859973"/>
              <a:gd name="connsiteX10" fmla="*/ 4970325 w 6790659"/>
              <a:gd name="connsiteY10" fmla="*/ 41528 h 859973"/>
              <a:gd name="connsiteX11" fmla="*/ 5054992 w 6790659"/>
              <a:gd name="connsiteY11" fmla="*/ 27417 h 859973"/>
              <a:gd name="connsiteX12" fmla="*/ 6536659 w 6790659"/>
              <a:gd name="connsiteY12" fmla="*/ 27417 h 859973"/>
              <a:gd name="connsiteX13" fmla="*/ 6607214 w 6790659"/>
              <a:gd name="connsiteY13" fmla="*/ 69751 h 859973"/>
              <a:gd name="connsiteX14" fmla="*/ 6649548 w 6790659"/>
              <a:gd name="connsiteY14" fmla="*/ 83862 h 859973"/>
              <a:gd name="connsiteX15" fmla="*/ 6720103 w 6790659"/>
              <a:gd name="connsiteY15" fmla="*/ 196751 h 859973"/>
              <a:gd name="connsiteX16" fmla="*/ 6748325 w 6790659"/>
              <a:gd name="connsiteY16" fmla="*/ 281417 h 859973"/>
              <a:gd name="connsiteX17" fmla="*/ 6762436 w 6790659"/>
              <a:gd name="connsiteY17" fmla="*/ 323751 h 859973"/>
              <a:gd name="connsiteX18" fmla="*/ 6790659 w 6790659"/>
              <a:gd name="connsiteY18" fmla="*/ 464862 h 859973"/>
              <a:gd name="connsiteX19" fmla="*/ 6776548 w 6790659"/>
              <a:gd name="connsiteY19" fmla="*/ 563640 h 859973"/>
              <a:gd name="connsiteX20" fmla="*/ 6748325 w 6790659"/>
              <a:gd name="connsiteY20" fmla="*/ 591862 h 859973"/>
              <a:gd name="connsiteX21" fmla="*/ 6649548 w 6790659"/>
              <a:gd name="connsiteY21" fmla="*/ 662417 h 859973"/>
              <a:gd name="connsiteX22" fmla="*/ 6593103 w 6790659"/>
              <a:gd name="connsiteY22" fmla="*/ 676528 h 859973"/>
              <a:gd name="connsiteX23" fmla="*/ 6536659 w 6790659"/>
              <a:gd name="connsiteY23" fmla="*/ 704751 h 859973"/>
              <a:gd name="connsiteX24" fmla="*/ 6466103 w 6790659"/>
              <a:gd name="connsiteY24" fmla="*/ 718862 h 859973"/>
              <a:gd name="connsiteX25" fmla="*/ 6381436 w 6790659"/>
              <a:gd name="connsiteY25" fmla="*/ 747084 h 859973"/>
              <a:gd name="connsiteX26" fmla="*/ 6324992 w 6790659"/>
              <a:gd name="connsiteY26" fmla="*/ 761195 h 859973"/>
              <a:gd name="connsiteX27" fmla="*/ 6268548 w 6790659"/>
              <a:gd name="connsiteY27" fmla="*/ 789417 h 859973"/>
              <a:gd name="connsiteX28" fmla="*/ 6183881 w 6790659"/>
              <a:gd name="connsiteY28" fmla="*/ 803528 h 859973"/>
              <a:gd name="connsiteX29" fmla="*/ 6127436 w 6790659"/>
              <a:gd name="connsiteY29" fmla="*/ 817640 h 859973"/>
              <a:gd name="connsiteX30" fmla="*/ 6056881 w 6790659"/>
              <a:gd name="connsiteY30" fmla="*/ 831751 h 859973"/>
              <a:gd name="connsiteX31" fmla="*/ 5435992 w 6790659"/>
              <a:gd name="connsiteY31" fmla="*/ 817640 h 859973"/>
              <a:gd name="connsiteX32" fmla="*/ 5294881 w 6790659"/>
              <a:gd name="connsiteY32" fmla="*/ 789417 h 859973"/>
              <a:gd name="connsiteX33" fmla="*/ 5167881 w 6790659"/>
              <a:gd name="connsiteY33" fmla="*/ 761195 h 859973"/>
              <a:gd name="connsiteX34" fmla="*/ 4984436 w 6790659"/>
              <a:gd name="connsiteY34" fmla="*/ 718862 h 859973"/>
              <a:gd name="connsiteX35" fmla="*/ 3926103 w 6790659"/>
              <a:gd name="connsiteY35" fmla="*/ 732973 h 859973"/>
              <a:gd name="connsiteX36" fmla="*/ 3799103 w 6790659"/>
              <a:gd name="connsiteY36" fmla="*/ 747084 h 859973"/>
              <a:gd name="connsiteX37" fmla="*/ 3601548 w 6790659"/>
              <a:gd name="connsiteY37" fmla="*/ 761195 h 859973"/>
              <a:gd name="connsiteX38" fmla="*/ 3248770 w 6790659"/>
              <a:gd name="connsiteY38" fmla="*/ 775306 h 859973"/>
              <a:gd name="connsiteX39" fmla="*/ 3164103 w 6790659"/>
              <a:gd name="connsiteY39" fmla="*/ 789417 h 859973"/>
              <a:gd name="connsiteX40" fmla="*/ 3022992 w 6790659"/>
              <a:gd name="connsiteY40" fmla="*/ 817640 h 859973"/>
              <a:gd name="connsiteX41" fmla="*/ 2740770 w 6790659"/>
              <a:gd name="connsiteY41" fmla="*/ 859973 h 859973"/>
              <a:gd name="connsiteX42" fmla="*/ 1541325 w 6790659"/>
              <a:gd name="connsiteY42" fmla="*/ 831751 h 859973"/>
              <a:gd name="connsiteX43" fmla="*/ 1400214 w 6790659"/>
              <a:gd name="connsiteY43" fmla="*/ 817640 h 859973"/>
              <a:gd name="connsiteX44" fmla="*/ 863992 w 6790659"/>
              <a:gd name="connsiteY44" fmla="*/ 803528 h 859973"/>
              <a:gd name="connsiteX45" fmla="*/ 751103 w 6790659"/>
              <a:gd name="connsiteY45" fmla="*/ 789417 h 859973"/>
              <a:gd name="connsiteX46" fmla="*/ 609992 w 6790659"/>
              <a:gd name="connsiteY46" fmla="*/ 775306 h 859973"/>
              <a:gd name="connsiteX47" fmla="*/ 468881 w 6790659"/>
              <a:gd name="connsiteY47" fmla="*/ 747084 h 859973"/>
              <a:gd name="connsiteX48" fmla="*/ 355992 w 6790659"/>
              <a:gd name="connsiteY48" fmla="*/ 704751 h 859973"/>
              <a:gd name="connsiteX49" fmla="*/ 271325 w 6790659"/>
              <a:gd name="connsiteY49" fmla="*/ 676528 h 859973"/>
              <a:gd name="connsiteX50" fmla="*/ 243103 w 6790659"/>
              <a:gd name="connsiteY50" fmla="*/ 634195 h 859973"/>
              <a:gd name="connsiteX51" fmla="*/ 158436 w 6790659"/>
              <a:gd name="connsiteY51" fmla="*/ 605973 h 859973"/>
              <a:gd name="connsiteX52" fmla="*/ 116103 w 6790659"/>
              <a:gd name="connsiteY52" fmla="*/ 591862 h 859973"/>
              <a:gd name="connsiteX53" fmla="*/ 31436 w 6790659"/>
              <a:gd name="connsiteY53" fmla="*/ 549528 h 859973"/>
              <a:gd name="connsiteX54" fmla="*/ 17325 w 6790659"/>
              <a:gd name="connsiteY54" fmla="*/ 323751 h 859973"/>
              <a:gd name="connsiteX55" fmla="*/ 73770 w 6790659"/>
              <a:gd name="connsiteY55" fmla="*/ 196751 h 859973"/>
              <a:gd name="connsiteX56" fmla="*/ 101992 w 6790659"/>
              <a:gd name="connsiteY56" fmla="*/ 168528 h 859973"/>
              <a:gd name="connsiteX57" fmla="*/ 101992 w 6790659"/>
              <a:gd name="connsiteY57" fmla="*/ 168528 h 859973"/>
              <a:gd name="connsiteX58" fmla="*/ 101992 w 6790659"/>
              <a:gd name="connsiteY58" fmla="*/ 168528 h 859973"/>
              <a:gd name="connsiteX59" fmla="*/ 101992 w 6790659"/>
              <a:gd name="connsiteY59" fmla="*/ 168528 h 859973"/>
              <a:gd name="connsiteX60" fmla="*/ 101992 w 6790659"/>
              <a:gd name="connsiteY60" fmla="*/ 168528 h 859973"/>
              <a:gd name="connsiteX61" fmla="*/ 101992 w 6790659"/>
              <a:gd name="connsiteY61" fmla="*/ 168528 h 859973"/>
              <a:gd name="connsiteX62" fmla="*/ 17325 w 6790659"/>
              <a:gd name="connsiteY62" fmla="*/ 154417 h 85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790659" h="859973">
                <a:moveTo>
                  <a:pt x="17325" y="154417"/>
                </a:moveTo>
                <a:lnTo>
                  <a:pt x="17325" y="154417"/>
                </a:lnTo>
                <a:lnTo>
                  <a:pt x="2190436" y="140306"/>
                </a:lnTo>
                <a:cubicBezTo>
                  <a:pt x="2270938" y="138894"/>
                  <a:pt x="2350303" y="120975"/>
                  <a:pt x="2430325" y="112084"/>
                </a:cubicBezTo>
                <a:cubicBezTo>
                  <a:pt x="2548809" y="98919"/>
                  <a:pt x="2618969" y="94012"/>
                  <a:pt x="2740770" y="83862"/>
                </a:cubicBezTo>
                <a:cubicBezTo>
                  <a:pt x="2744484" y="83995"/>
                  <a:pt x="3082245" y="74827"/>
                  <a:pt x="3206436" y="112084"/>
                </a:cubicBezTo>
                <a:cubicBezTo>
                  <a:pt x="3230698" y="119363"/>
                  <a:pt x="3253473" y="130899"/>
                  <a:pt x="3276992" y="140306"/>
                </a:cubicBezTo>
                <a:cubicBezTo>
                  <a:pt x="3427511" y="126195"/>
                  <a:pt x="3577754" y="108744"/>
                  <a:pt x="3728548" y="97973"/>
                </a:cubicBezTo>
                <a:cubicBezTo>
                  <a:pt x="3841247" y="89923"/>
                  <a:pt x="3954355" y="89236"/>
                  <a:pt x="4067214" y="83862"/>
                </a:cubicBezTo>
                <a:lnTo>
                  <a:pt x="4321214" y="69751"/>
                </a:lnTo>
                <a:lnTo>
                  <a:pt x="4970325" y="41528"/>
                </a:lnTo>
                <a:cubicBezTo>
                  <a:pt x="4998547" y="36824"/>
                  <a:pt x="5026601" y="30966"/>
                  <a:pt x="5054992" y="27417"/>
                </a:cubicBezTo>
                <a:cubicBezTo>
                  <a:pt x="5532708" y="-32297"/>
                  <a:pt x="6170309" y="23561"/>
                  <a:pt x="6536659" y="27417"/>
                </a:cubicBezTo>
                <a:cubicBezTo>
                  <a:pt x="6656584" y="67392"/>
                  <a:pt x="6510362" y="11639"/>
                  <a:pt x="6607214" y="69751"/>
                </a:cubicBezTo>
                <a:cubicBezTo>
                  <a:pt x="6619969" y="77404"/>
                  <a:pt x="6635437" y="79158"/>
                  <a:pt x="6649548" y="83862"/>
                </a:cubicBezTo>
                <a:cubicBezTo>
                  <a:pt x="6685941" y="132386"/>
                  <a:pt x="6697965" y="141406"/>
                  <a:pt x="6720103" y="196751"/>
                </a:cubicBezTo>
                <a:cubicBezTo>
                  <a:pt x="6731151" y="224372"/>
                  <a:pt x="6738918" y="253195"/>
                  <a:pt x="6748325" y="281417"/>
                </a:cubicBezTo>
                <a:cubicBezTo>
                  <a:pt x="6753029" y="295528"/>
                  <a:pt x="6759990" y="309079"/>
                  <a:pt x="6762436" y="323751"/>
                </a:cubicBezTo>
                <a:cubicBezTo>
                  <a:pt x="6779737" y="427547"/>
                  <a:pt x="6769609" y="380660"/>
                  <a:pt x="6790659" y="464862"/>
                </a:cubicBezTo>
                <a:cubicBezTo>
                  <a:pt x="6785955" y="497788"/>
                  <a:pt x="6787066" y="532087"/>
                  <a:pt x="6776548" y="563640"/>
                </a:cubicBezTo>
                <a:cubicBezTo>
                  <a:pt x="6772341" y="576261"/>
                  <a:pt x="6758546" y="583345"/>
                  <a:pt x="6748325" y="591862"/>
                </a:cubicBezTo>
                <a:cubicBezTo>
                  <a:pt x="6743223" y="596114"/>
                  <a:pt x="6664643" y="655948"/>
                  <a:pt x="6649548" y="662417"/>
                </a:cubicBezTo>
                <a:cubicBezTo>
                  <a:pt x="6631722" y="670057"/>
                  <a:pt x="6611918" y="671824"/>
                  <a:pt x="6593103" y="676528"/>
                </a:cubicBezTo>
                <a:cubicBezTo>
                  <a:pt x="6574288" y="685936"/>
                  <a:pt x="6556615" y="698099"/>
                  <a:pt x="6536659" y="704751"/>
                </a:cubicBezTo>
                <a:cubicBezTo>
                  <a:pt x="6513905" y="712336"/>
                  <a:pt x="6489242" y="712551"/>
                  <a:pt x="6466103" y="718862"/>
                </a:cubicBezTo>
                <a:cubicBezTo>
                  <a:pt x="6437402" y="726689"/>
                  <a:pt x="6409930" y="738536"/>
                  <a:pt x="6381436" y="747084"/>
                </a:cubicBezTo>
                <a:cubicBezTo>
                  <a:pt x="6362860" y="752657"/>
                  <a:pt x="6343151" y="754385"/>
                  <a:pt x="6324992" y="761195"/>
                </a:cubicBezTo>
                <a:cubicBezTo>
                  <a:pt x="6305296" y="768581"/>
                  <a:pt x="6288696" y="783373"/>
                  <a:pt x="6268548" y="789417"/>
                </a:cubicBezTo>
                <a:cubicBezTo>
                  <a:pt x="6241143" y="797638"/>
                  <a:pt x="6211937" y="797917"/>
                  <a:pt x="6183881" y="803528"/>
                </a:cubicBezTo>
                <a:cubicBezTo>
                  <a:pt x="6164864" y="807332"/>
                  <a:pt x="6146368" y="813433"/>
                  <a:pt x="6127436" y="817640"/>
                </a:cubicBezTo>
                <a:cubicBezTo>
                  <a:pt x="6104023" y="822843"/>
                  <a:pt x="6080399" y="827047"/>
                  <a:pt x="6056881" y="831751"/>
                </a:cubicBezTo>
                <a:lnTo>
                  <a:pt x="5435992" y="817640"/>
                </a:lnTo>
                <a:cubicBezTo>
                  <a:pt x="5312982" y="812816"/>
                  <a:pt x="5373019" y="808951"/>
                  <a:pt x="5294881" y="789417"/>
                </a:cubicBezTo>
                <a:cubicBezTo>
                  <a:pt x="5214311" y="769275"/>
                  <a:pt x="5240314" y="782925"/>
                  <a:pt x="5167881" y="761195"/>
                </a:cubicBezTo>
                <a:cubicBezTo>
                  <a:pt x="5027009" y="718934"/>
                  <a:pt x="5140225" y="741117"/>
                  <a:pt x="4984436" y="718862"/>
                </a:cubicBezTo>
                <a:lnTo>
                  <a:pt x="3926103" y="732973"/>
                </a:lnTo>
                <a:cubicBezTo>
                  <a:pt x="3883521" y="733987"/>
                  <a:pt x="3841537" y="743394"/>
                  <a:pt x="3799103" y="747084"/>
                </a:cubicBezTo>
                <a:cubicBezTo>
                  <a:pt x="3733332" y="752803"/>
                  <a:pt x="3667481" y="757814"/>
                  <a:pt x="3601548" y="761195"/>
                </a:cubicBezTo>
                <a:cubicBezTo>
                  <a:pt x="3484016" y="767222"/>
                  <a:pt x="3366363" y="770602"/>
                  <a:pt x="3248770" y="775306"/>
                </a:cubicBezTo>
                <a:cubicBezTo>
                  <a:pt x="3220548" y="780010"/>
                  <a:pt x="3192225" y="784144"/>
                  <a:pt x="3164103" y="789417"/>
                </a:cubicBezTo>
                <a:cubicBezTo>
                  <a:pt x="3116956" y="798257"/>
                  <a:pt x="3070308" y="809754"/>
                  <a:pt x="3022992" y="817640"/>
                </a:cubicBezTo>
                <a:cubicBezTo>
                  <a:pt x="2872710" y="842687"/>
                  <a:pt x="2966649" y="827705"/>
                  <a:pt x="2740770" y="859973"/>
                </a:cubicBezTo>
                <a:lnTo>
                  <a:pt x="1541325" y="831751"/>
                </a:lnTo>
                <a:cubicBezTo>
                  <a:pt x="1494077" y="830259"/>
                  <a:pt x="1447445" y="819608"/>
                  <a:pt x="1400214" y="817640"/>
                </a:cubicBezTo>
                <a:cubicBezTo>
                  <a:pt x="1221566" y="810196"/>
                  <a:pt x="1042733" y="808232"/>
                  <a:pt x="863992" y="803528"/>
                </a:cubicBezTo>
                <a:lnTo>
                  <a:pt x="751103" y="789417"/>
                </a:lnTo>
                <a:cubicBezTo>
                  <a:pt x="704121" y="784197"/>
                  <a:pt x="656741" y="782318"/>
                  <a:pt x="609992" y="775306"/>
                </a:cubicBezTo>
                <a:cubicBezTo>
                  <a:pt x="562554" y="768190"/>
                  <a:pt x="468881" y="747084"/>
                  <a:pt x="468881" y="747084"/>
                </a:cubicBezTo>
                <a:cubicBezTo>
                  <a:pt x="374247" y="699768"/>
                  <a:pt x="452060" y="733572"/>
                  <a:pt x="355992" y="704751"/>
                </a:cubicBezTo>
                <a:cubicBezTo>
                  <a:pt x="327498" y="696203"/>
                  <a:pt x="271325" y="676528"/>
                  <a:pt x="271325" y="676528"/>
                </a:cubicBezTo>
                <a:cubicBezTo>
                  <a:pt x="261918" y="662417"/>
                  <a:pt x="257485" y="643183"/>
                  <a:pt x="243103" y="634195"/>
                </a:cubicBezTo>
                <a:cubicBezTo>
                  <a:pt x="217876" y="618428"/>
                  <a:pt x="186658" y="615380"/>
                  <a:pt x="158436" y="605973"/>
                </a:cubicBezTo>
                <a:cubicBezTo>
                  <a:pt x="144325" y="601269"/>
                  <a:pt x="128479" y="600113"/>
                  <a:pt x="116103" y="591862"/>
                </a:cubicBezTo>
                <a:cubicBezTo>
                  <a:pt x="61393" y="555389"/>
                  <a:pt x="89859" y="569003"/>
                  <a:pt x="31436" y="549528"/>
                </a:cubicBezTo>
                <a:cubicBezTo>
                  <a:pt x="-5718" y="438065"/>
                  <a:pt x="-9306" y="465782"/>
                  <a:pt x="17325" y="323751"/>
                </a:cubicBezTo>
                <a:cubicBezTo>
                  <a:pt x="26916" y="272601"/>
                  <a:pt x="42726" y="235557"/>
                  <a:pt x="73770" y="196751"/>
                </a:cubicBezTo>
                <a:cubicBezTo>
                  <a:pt x="82081" y="186362"/>
                  <a:pt x="101992" y="168528"/>
                  <a:pt x="101992" y="168528"/>
                </a:cubicBezTo>
                <a:lnTo>
                  <a:pt x="101992" y="168528"/>
                </a:lnTo>
                <a:lnTo>
                  <a:pt x="101992" y="168528"/>
                </a:lnTo>
                <a:lnTo>
                  <a:pt x="101992" y="168528"/>
                </a:lnTo>
                <a:lnTo>
                  <a:pt x="101992" y="168528"/>
                </a:lnTo>
                <a:lnTo>
                  <a:pt x="101992" y="168528"/>
                </a:lnTo>
                <a:lnTo>
                  <a:pt x="17325" y="15441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3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Constraint Satisfaction Problems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73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932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091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50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409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568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727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886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045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04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363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2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681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840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999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158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24256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401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560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719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878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037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196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355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514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673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832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6991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150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309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468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5627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7786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86" y="1504833"/>
            <a:ext cx="1103819" cy="521805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4929293" y="2018035"/>
            <a:ext cx="430645" cy="381489"/>
          </a:xfrm>
          <a:custGeom>
            <a:avLst/>
            <a:gdLst>
              <a:gd name="connsiteX0" fmla="*/ 0 w 863600"/>
              <a:gd name="connsiteY0" fmla="*/ 355600 h 381489"/>
              <a:gd name="connsiteX1" fmla="*/ 0 w 863600"/>
              <a:gd name="connsiteY1" fmla="*/ 355600 h 381489"/>
              <a:gd name="connsiteX2" fmla="*/ 6350 w 863600"/>
              <a:gd name="connsiteY2" fmla="*/ 196850 h 381489"/>
              <a:gd name="connsiteX3" fmla="*/ 25400 w 863600"/>
              <a:gd name="connsiteY3" fmla="*/ 158750 h 381489"/>
              <a:gd name="connsiteX4" fmla="*/ 38100 w 863600"/>
              <a:gd name="connsiteY4" fmla="*/ 133350 h 381489"/>
              <a:gd name="connsiteX5" fmla="*/ 57150 w 863600"/>
              <a:gd name="connsiteY5" fmla="*/ 120650 h 381489"/>
              <a:gd name="connsiteX6" fmla="*/ 76200 w 863600"/>
              <a:gd name="connsiteY6" fmla="*/ 101600 h 381489"/>
              <a:gd name="connsiteX7" fmla="*/ 120650 w 863600"/>
              <a:gd name="connsiteY7" fmla="*/ 69850 h 381489"/>
              <a:gd name="connsiteX8" fmla="*/ 203200 w 863600"/>
              <a:gd name="connsiteY8" fmla="*/ 25400 h 381489"/>
              <a:gd name="connsiteX9" fmla="*/ 222250 w 863600"/>
              <a:gd name="connsiteY9" fmla="*/ 19050 h 381489"/>
              <a:gd name="connsiteX10" fmla="*/ 241300 w 863600"/>
              <a:gd name="connsiteY10" fmla="*/ 6350 h 381489"/>
              <a:gd name="connsiteX11" fmla="*/ 400050 w 863600"/>
              <a:gd name="connsiteY11" fmla="*/ 0 h 381489"/>
              <a:gd name="connsiteX12" fmla="*/ 520700 w 863600"/>
              <a:gd name="connsiteY12" fmla="*/ 12700 h 381489"/>
              <a:gd name="connsiteX13" fmla="*/ 565150 w 863600"/>
              <a:gd name="connsiteY13" fmla="*/ 25400 h 381489"/>
              <a:gd name="connsiteX14" fmla="*/ 609600 w 863600"/>
              <a:gd name="connsiteY14" fmla="*/ 38100 h 381489"/>
              <a:gd name="connsiteX15" fmla="*/ 654050 w 863600"/>
              <a:gd name="connsiteY15" fmla="*/ 57150 h 381489"/>
              <a:gd name="connsiteX16" fmla="*/ 711200 w 863600"/>
              <a:gd name="connsiteY16" fmla="*/ 69850 h 381489"/>
              <a:gd name="connsiteX17" fmla="*/ 755650 w 863600"/>
              <a:gd name="connsiteY17" fmla="*/ 82550 h 381489"/>
              <a:gd name="connsiteX18" fmla="*/ 793750 w 863600"/>
              <a:gd name="connsiteY18" fmla="*/ 107950 h 381489"/>
              <a:gd name="connsiteX19" fmla="*/ 831850 w 863600"/>
              <a:gd name="connsiteY19" fmla="*/ 133350 h 381489"/>
              <a:gd name="connsiteX20" fmla="*/ 863600 w 863600"/>
              <a:gd name="connsiteY20" fmla="*/ 196850 h 381489"/>
              <a:gd name="connsiteX21" fmla="*/ 857250 w 863600"/>
              <a:gd name="connsiteY21" fmla="*/ 304800 h 381489"/>
              <a:gd name="connsiteX22" fmla="*/ 838200 w 863600"/>
              <a:gd name="connsiteY22" fmla="*/ 317500 h 381489"/>
              <a:gd name="connsiteX23" fmla="*/ 806450 w 863600"/>
              <a:gd name="connsiteY23" fmla="*/ 330200 h 381489"/>
              <a:gd name="connsiteX24" fmla="*/ 762000 w 863600"/>
              <a:gd name="connsiteY24" fmla="*/ 342900 h 381489"/>
              <a:gd name="connsiteX25" fmla="*/ 704850 w 863600"/>
              <a:gd name="connsiteY25" fmla="*/ 361950 h 381489"/>
              <a:gd name="connsiteX26" fmla="*/ 641350 w 863600"/>
              <a:gd name="connsiteY26" fmla="*/ 368300 h 381489"/>
              <a:gd name="connsiteX27" fmla="*/ 615950 w 863600"/>
              <a:gd name="connsiteY27" fmla="*/ 374650 h 381489"/>
              <a:gd name="connsiteX28" fmla="*/ 336550 w 863600"/>
              <a:gd name="connsiteY28" fmla="*/ 374650 h 381489"/>
              <a:gd name="connsiteX29" fmla="*/ 273050 w 863600"/>
              <a:gd name="connsiteY29" fmla="*/ 361950 h 381489"/>
              <a:gd name="connsiteX30" fmla="*/ 254000 w 863600"/>
              <a:gd name="connsiteY30" fmla="*/ 355600 h 381489"/>
              <a:gd name="connsiteX31" fmla="*/ 209550 w 863600"/>
              <a:gd name="connsiteY31" fmla="*/ 349250 h 381489"/>
              <a:gd name="connsiteX32" fmla="*/ 177800 w 863600"/>
              <a:gd name="connsiteY32" fmla="*/ 342900 h 381489"/>
              <a:gd name="connsiteX33" fmla="*/ 120650 w 863600"/>
              <a:gd name="connsiteY33" fmla="*/ 336550 h 381489"/>
              <a:gd name="connsiteX34" fmla="*/ 82550 w 863600"/>
              <a:gd name="connsiteY34" fmla="*/ 330200 h 381489"/>
              <a:gd name="connsiteX35" fmla="*/ 0 w 863600"/>
              <a:gd name="connsiteY35" fmla="*/ 355600 h 3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3600" h="381489">
                <a:moveTo>
                  <a:pt x="0" y="355600"/>
                </a:moveTo>
                <a:lnTo>
                  <a:pt x="0" y="355600"/>
                </a:lnTo>
                <a:cubicBezTo>
                  <a:pt x="2117" y="302683"/>
                  <a:pt x="2577" y="249674"/>
                  <a:pt x="6350" y="196850"/>
                </a:cubicBezTo>
                <a:cubicBezTo>
                  <a:pt x="7538" y="180218"/>
                  <a:pt x="17624" y="172357"/>
                  <a:pt x="25400" y="158750"/>
                </a:cubicBezTo>
                <a:cubicBezTo>
                  <a:pt x="30096" y="150531"/>
                  <a:pt x="32040" y="140622"/>
                  <a:pt x="38100" y="133350"/>
                </a:cubicBezTo>
                <a:cubicBezTo>
                  <a:pt x="42986" y="127487"/>
                  <a:pt x="51287" y="125536"/>
                  <a:pt x="57150" y="120650"/>
                </a:cubicBezTo>
                <a:cubicBezTo>
                  <a:pt x="64049" y="114901"/>
                  <a:pt x="69382" y="107444"/>
                  <a:pt x="76200" y="101600"/>
                </a:cubicBezTo>
                <a:cubicBezTo>
                  <a:pt x="99740" y="81423"/>
                  <a:pt x="98538" y="85932"/>
                  <a:pt x="120650" y="69850"/>
                </a:cubicBezTo>
                <a:cubicBezTo>
                  <a:pt x="193702" y="16721"/>
                  <a:pt x="143751" y="40262"/>
                  <a:pt x="203200" y="25400"/>
                </a:cubicBezTo>
                <a:cubicBezTo>
                  <a:pt x="209694" y="23777"/>
                  <a:pt x="216263" y="22043"/>
                  <a:pt x="222250" y="19050"/>
                </a:cubicBezTo>
                <a:cubicBezTo>
                  <a:pt x="229076" y="15637"/>
                  <a:pt x="233712" y="7163"/>
                  <a:pt x="241300" y="6350"/>
                </a:cubicBezTo>
                <a:cubicBezTo>
                  <a:pt x="293958" y="708"/>
                  <a:pt x="347133" y="2117"/>
                  <a:pt x="400050" y="0"/>
                </a:cubicBezTo>
                <a:cubicBezTo>
                  <a:pt x="440267" y="4233"/>
                  <a:pt x="480601" y="7470"/>
                  <a:pt x="520700" y="12700"/>
                </a:cubicBezTo>
                <a:cubicBezTo>
                  <a:pt x="538963" y="15082"/>
                  <a:pt x="548275" y="20579"/>
                  <a:pt x="565150" y="25400"/>
                </a:cubicBezTo>
                <a:cubicBezTo>
                  <a:pt x="581262" y="30003"/>
                  <a:pt x="594375" y="31575"/>
                  <a:pt x="609600" y="38100"/>
                </a:cubicBezTo>
                <a:cubicBezTo>
                  <a:pt x="643467" y="52614"/>
                  <a:pt x="624266" y="48640"/>
                  <a:pt x="654050" y="57150"/>
                </a:cubicBezTo>
                <a:cubicBezTo>
                  <a:pt x="681151" y="64893"/>
                  <a:pt x="681738" y="63303"/>
                  <a:pt x="711200" y="69850"/>
                </a:cubicBezTo>
                <a:cubicBezTo>
                  <a:pt x="735120" y="75166"/>
                  <a:pt x="734436" y="75479"/>
                  <a:pt x="755650" y="82550"/>
                </a:cubicBezTo>
                <a:cubicBezTo>
                  <a:pt x="797927" y="124827"/>
                  <a:pt x="752396" y="84975"/>
                  <a:pt x="793750" y="107950"/>
                </a:cubicBezTo>
                <a:cubicBezTo>
                  <a:pt x="807093" y="115363"/>
                  <a:pt x="831850" y="133350"/>
                  <a:pt x="831850" y="133350"/>
                </a:cubicBezTo>
                <a:cubicBezTo>
                  <a:pt x="862091" y="178712"/>
                  <a:pt x="853548" y="156642"/>
                  <a:pt x="863600" y="196850"/>
                </a:cubicBezTo>
                <a:cubicBezTo>
                  <a:pt x="861483" y="232833"/>
                  <a:pt x="864676" y="269528"/>
                  <a:pt x="857250" y="304800"/>
                </a:cubicBezTo>
                <a:cubicBezTo>
                  <a:pt x="855678" y="312268"/>
                  <a:pt x="845026" y="314087"/>
                  <a:pt x="838200" y="317500"/>
                </a:cubicBezTo>
                <a:cubicBezTo>
                  <a:pt x="828005" y="322598"/>
                  <a:pt x="817123" y="326198"/>
                  <a:pt x="806450" y="330200"/>
                </a:cubicBezTo>
                <a:cubicBezTo>
                  <a:pt x="757527" y="348546"/>
                  <a:pt x="822048" y="322884"/>
                  <a:pt x="762000" y="342900"/>
                </a:cubicBezTo>
                <a:cubicBezTo>
                  <a:pt x="734983" y="351906"/>
                  <a:pt x="731480" y="358146"/>
                  <a:pt x="704850" y="361950"/>
                </a:cubicBezTo>
                <a:cubicBezTo>
                  <a:pt x="683792" y="364958"/>
                  <a:pt x="662517" y="366183"/>
                  <a:pt x="641350" y="368300"/>
                </a:cubicBezTo>
                <a:cubicBezTo>
                  <a:pt x="632883" y="370417"/>
                  <a:pt x="624610" y="373568"/>
                  <a:pt x="615950" y="374650"/>
                </a:cubicBezTo>
                <a:cubicBezTo>
                  <a:pt x="510546" y="387825"/>
                  <a:pt x="463319" y="378612"/>
                  <a:pt x="336550" y="374650"/>
                </a:cubicBezTo>
                <a:cubicBezTo>
                  <a:pt x="293512" y="360304"/>
                  <a:pt x="346016" y="376543"/>
                  <a:pt x="273050" y="361950"/>
                </a:cubicBezTo>
                <a:cubicBezTo>
                  <a:pt x="266486" y="360637"/>
                  <a:pt x="260564" y="356913"/>
                  <a:pt x="254000" y="355600"/>
                </a:cubicBezTo>
                <a:cubicBezTo>
                  <a:pt x="239324" y="352665"/>
                  <a:pt x="224313" y="351711"/>
                  <a:pt x="209550" y="349250"/>
                </a:cubicBezTo>
                <a:cubicBezTo>
                  <a:pt x="198904" y="347476"/>
                  <a:pt x="188484" y="344426"/>
                  <a:pt x="177800" y="342900"/>
                </a:cubicBezTo>
                <a:cubicBezTo>
                  <a:pt x="158825" y="340189"/>
                  <a:pt x="139649" y="339083"/>
                  <a:pt x="120650" y="336550"/>
                </a:cubicBezTo>
                <a:cubicBezTo>
                  <a:pt x="107888" y="334848"/>
                  <a:pt x="95250" y="332317"/>
                  <a:pt x="82550" y="330200"/>
                </a:cubicBezTo>
                <a:lnTo>
                  <a:pt x="0" y="355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43219" y="2292984"/>
            <a:ext cx="808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</a:t>
            </a:r>
            <a:r>
              <a:rPr lang="en-US" sz="2200" baseline="-25000" dirty="0" err="1" smtClean="0"/>
              <a:t>j</a:t>
            </a:r>
            <a:r>
              <a:rPr lang="en-US" sz="2200" baseline="-25000" dirty="0" smtClean="0"/>
              <a:t>, j+1</a:t>
            </a:r>
            <a:endParaRPr lang="en-US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4883056" y="1668852"/>
            <a:ext cx="75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  j+1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0556" y="1353644"/>
            <a:ext cx="516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E</a:t>
            </a:r>
            <a:r>
              <a:rPr lang="en-US" sz="2200" b="1" dirty="0" smtClean="0">
                <a:solidFill>
                  <a:srgbClr val="0000FF"/>
                </a:solidFill>
              </a:rPr>
              <a:t>x 1: </a:t>
            </a:r>
            <a:r>
              <a:rPr lang="en-US" sz="2200" dirty="0" smtClean="0"/>
              <a:t>(2, 2, n, n-1)-</a:t>
            </a:r>
            <a:r>
              <a:rPr lang="en-US" sz="2200" dirty="0" err="1" smtClean="0"/>
              <a:t>qCSP</a:t>
            </a:r>
            <a:r>
              <a:rPr lang="en-US" sz="2200" dirty="0" smtClean="0"/>
              <a:t> on a line </a:t>
            </a:r>
            <a:endParaRPr lang="en-US" sz="2200" dirty="0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4" y="2911380"/>
            <a:ext cx="6457142" cy="7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4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Sktech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064" y="1651001"/>
            <a:ext cx="47413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Consider a measurement</a:t>
            </a:r>
          </a:p>
          <a:p>
            <a:endParaRPr lang="en-US" sz="2300" dirty="0"/>
          </a:p>
          <a:p>
            <a:r>
              <a:rPr lang="en-US" sz="2200" dirty="0" smtClean="0"/>
              <a:t>and </a:t>
            </a:r>
            <a:endParaRPr lang="en-US" sz="2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" y="2289819"/>
            <a:ext cx="3236384" cy="46887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1651001"/>
            <a:ext cx="3762022" cy="692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5000" y="2343071"/>
            <a:ext cx="1291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POVM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152444" y="2144889"/>
            <a:ext cx="945445" cy="212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9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Sktech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064" y="3013786"/>
            <a:ext cx="9021936" cy="370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There exists s ≤ D </a:t>
            </a:r>
            <a:r>
              <a:rPr lang="en-US" sz="2200" dirty="0" err="1" smtClean="0"/>
              <a:t>s.t.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1500" dirty="0"/>
          </a:p>
          <a:p>
            <a:r>
              <a:rPr lang="en-US" sz="2200" dirty="0" smtClean="0"/>
              <a:t>So</a:t>
            </a:r>
          </a:p>
          <a:p>
            <a:endParaRPr lang="en-US" sz="2200" dirty="0"/>
          </a:p>
          <a:p>
            <a:r>
              <a:rPr lang="en-US" sz="2200" dirty="0"/>
              <a:t>w</a:t>
            </a:r>
            <a:r>
              <a:rPr lang="en-US" sz="2200" dirty="0" smtClean="0"/>
              <a:t>ith π</a:t>
            </a:r>
            <a:r>
              <a:rPr lang="en-US" sz="2200" baseline="-25000" dirty="0" smtClean="0"/>
              <a:t>r</a:t>
            </a:r>
            <a:r>
              <a:rPr lang="en-US" sz="2200" dirty="0" smtClean="0"/>
              <a:t> the </a:t>
            </a:r>
            <a:r>
              <a:rPr lang="en-US" sz="2200" dirty="0" err="1" smtClean="0"/>
              <a:t>postselected</a:t>
            </a:r>
            <a:r>
              <a:rPr lang="en-US" sz="2200" dirty="0" smtClean="0"/>
              <a:t> state conditioned on outcomes </a:t>
            </a:r>
            <a:r>
              <a:rPr lang="en-US" sz="2200" i="1" dirty="0" smtClean="0"/>
              <a:t>(r</a:t>
            </a:r>
            <a:r>
              <a:rPr lang="en-US" sz="2200" i="1" baseline="-25000" dirty="0" smtClean="0"/>
              <a:t>1</a:t>
            </a:r>
            <a:r>
              <a:rPr lang="en-US" sz="2200" i="1" dirty="0" smtClean="0"/>
              <a:t>, …, r</a:t>
            </a:r>
            <a:r>
              <a:rPr lang="en-US" sz="2200" i="1" baseline="-25000" dirty="0" smtClean="0"/>
              <a:t>s-1</a:t>
            </a:r>
            <a:r>
              <a:rPr lang="en-US" sz="2200" i="1" dirty="0" smtClean="0"/>
              <a:t>)</a:t>
            </a:r>
            <a:r>
              <a:rPr lang="en-US" sz="2200" dirty="0" smtClean="0"/>
              <a:t>. </a:t>
            </a:r>
          </a:p>
          <a:p>
            <a:endParaRPr lang="en-US" sz="2200" i="1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76064" y="1651001"/>
            <a:ext cx="47413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Consider a measurement</a:t>
            </a:r>
          </a:p>
          <a:p>
            <a:endParaRPr lang="en-US" sz="2300" dirty="0"/>
          </a:p>
          <a:p>
            <a:r>
              <a:rPr lang="en-US" sz="2200" dirty="0" smtClean="0"/>
              <a:t>and </a:t>
            </a:r>
            <a:endParaRPr lang="en-US" sz="22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" y="2289819"/>
            <a:ext cx="3236384" cy="46887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1651001"/>
            <a:ext cx="3762022" cy="6920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85000" y="2343071"/>
            <a:ext cx="1291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POVM</a:t>
            </a:r>
            <a:endParaRPr lang="en-US" sz="2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152444" y="2144889"/>
            <a:ext cx="945445" cy="212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" y="4101395"/>
            <a:ext cx="5367161" cy="68429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69" y="3248271"/>
            <a:ext cx="5822553" cy="6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1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Sktech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064" y="3013786"/>
            <a:ext cx="9021936" cy="370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There exists s ≤ D </a:t>
            </a:r>
            <a:r>
              <a:rPr lang="en-US" sz="2200" dirty="0" err="1" smtClean="0"/>
              <a:t>s.t.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1500" dirty="0"/>
          </a:p>
          <a:p>
            <a:r>
              <a:rPr lang="en-US" sz="2200" dirty="0" smtClean="0"/>
              <a:t>So</a:t>
            </a:r>
          </a:p>
          <a:p>
            <a:endParaRPr lang="en-US" sz="2200" dirty="0"/>
          </a:p>
          <a:p>
            <a:r>
              <a:rPr lang="en-US" sz="2200" dirty="0"/>
              <a:t>w</a:t>
            </a:r>
            <a:r>
              <a:rPr lang="en-US" sz="2200" dirty="0" smtClean="0"/>
              <a:t>ith π</a:t>
            </a:r>
            <a:r>
              <a:rPr lang="en-US" sz="2200" baseline="-25000" dirty="0" smtClean="0"/>
              <a:t>r</a:t>
            </a:r>
            <a:r>
              <a:rPr lang="en-US" sz="2200" dirty="0" smtClean="0"/>
              <a:t> the </a:t>
            </a:r>
            <a:r>
              <a:rPr lang="en-US" sz="2200" dirty="0" err="1" smtClean="0"/>
              <a:t>postselected</a:t>
            </a:r>
            <a:r>
              <a:rPr lang="en-US" sz="2200" dirty="0" smtClean="0"/>
              <a:t> state conditioned on outcomes </a:t>
            </a:r>
            <a:r>
              <a:rPr lang="en-US" sz="2200" i="1" dirty="0" smtClean="0"/>
              <a:t>(r</a:t>
            </a:r>
            <a:r>
              <a:rPr lang="en-US" sz="2200" i="1" baseline="-25000" dirty="0" smtClean="0"/>
              <a:t>1</a:t>
            </a:r>
            <a:r>
              <a:rPr lang="en-US" sz="2200" i="1" dirty="0" smtClean="0"/>
              <a:t>, …, r</a:t>
            </a:r>
            <a:r>
              <a:rPr lang="en-US" sz="2200" i="1" baseline="-25000" dirty="0" smtClean="0"/>
              <a:t>s-1</a:t>
            </a:r>
            <a:r>
              <a:rPr lang="en-US" sz="2200" i="1" dirty="0" smtClean="0"/>
              <a:t>)</a:t>
            </a:r>
            <a:r>
              <a:rPr lang="en-US" sz="2200" dirty="0" smtClean="0"/>
              <a:t>. Thus:</a:t>
            </a:r>
          </a:p>
          <a:p>
            <a:endParaRPr lang="en-US" sz="2200" i="1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76064" y="1651001"/>
            <a:ext cx="47413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Consider a measurement</a:t>
            </a:r>
          </a:p>
          <a:p>
            <a:endParaRPr lang="en-US" sz="2300" dirty="0"/>
          </a:p>
          <a:p>
            <a:r>
              <a:rPr lang="en-US" sz="2200" dirty="0" smtClean="0"/>
              <a:t>and </a:t>
            </a:r>
            <a:endParaRPr lang="en-US" sz="22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" y="2289819"/>
            <a:ext cx="3236384" cy="46887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1651001"/>
            <a:ext cx="3762022" cy="6920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85000" y="2343071"/>
            <a:ext cx="1291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POVM</a:t>
            </a:r>
            <a:endParaRPr lang="en-US" sz="2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152444" y="2144889"/>
            <a:ext cx="945445" cy="212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04556" y="6378222"/>
            <a:ext cx="3386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(by </a:t>
            </a:r>
            <a:r>
              <a:rPr lang="en-US" sz="2200" dirty="0" err="1" smtClean="0"/>
              <a:t>Pinsker</a:t>
            </a:r>
            <a:r>
              <a:rPr lang="en-US" sz="2200" dirty="0" smtClean="0"/>
              <a:t> inequality)</a:t>
            </a:r>
            <a:endParaRPr lang="en-US" sz="2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" y="4101395"/>
            <a:ext cx="5367161" cy="68429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69" y="3248271"/>
            <a:ext cx="5822553" cy="67401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4" y="5472835"/>
            <a:ext cx="8276166" cy="7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479" y="1199757"/>
            <a:ext cx="81717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1000" dirty="0" smtClean="0"/>
          </a:p>
          <a:p>
            <a:r>
              <a:rPr lang="en-US" sz="2200" dirty="0" smtClean="0"/>
              <a:t>But                                                           . Choosing </a:t>
            </a:r>
            <a:r>
              <a:rPr lang="en-US" sz="2200" i="1" dirty="0" err="1" smtClean="0"/>
              <a:t>Λ</a:t>
            </a:r>
            <a:r>
              <a:rPr lang="en-US" sz="2200" dirty="0" smtClean="0"/>
              <a:t> an</a:t>
            </a:r>
          </a:p>
          <a:p>
            <a:endParaRPr lang="en-US" sz="1000" dirty="0"/>
          </a:p>
          <a:p>
            <a:r>
              <a:rPr lang="en-US" sz="2200" b="1" dirty="0" err="1" smtClean="0">
                <a:solidFill>
                  <a:srgbClr val="0000FF"/>
                </a:solidFill>
              </a:rPr>
              <a:t>informationally</a:t>
            </a:r>
            <a:r>
              <a:rPr lang="en-US" sz="2200" b="1" dirty="0" smtClean="0">
                <a:solidFill>
                  <a:srgbClr val="0000FF"/>
                </a:solidFill>
              </a:rPr>
              <a:t>-complete </a:t>
            </a:r>
            <a:r>
              <a:rPr lang="en-US" sz="2200" dirty="0" smtClean="0"/>
              <a:t>measurement: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Sktech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0" y="2091360"/>
            <a:ext cx="3529188" cy="34387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6977240" y="3193772"/>
            <a:ext cx="35982" cy="602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10479" y="3795912"/>
            <a:ext cx="433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Conversion factor from info-complete meas.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479" y="1003963"/>
            <a:ext cx="1862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Again:</a:t>
            </a:r>
            <a:endParaRPr lang="en-US" sz="22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9" y="1199757"/>
            <a:ext cx="8276166" cy="71934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" y="2834580"/>
            <a:ext cx="8269111" cy="7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5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479" y="1199757"/>
            <a:ext cx="81717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1000" dirty="0" smtClean="0"/>
          </a:p>
          <a:p>
            <a:r>
              <a:rPr lang="en-US" sz="2200" dirty="0" smtClean="0"/>
              <a:t>But                                                           . Choosing </a:t>
            </a:r>
            <a:r>
              <a:rPr lang="en-US" sz="2200" i="1" dirty="0" err="1" smtClean="0"/>
              <a:t>Λ</a:t>
            </a:r>
            <a:r>
              <a:rPr lang="en-US" sz="2200" dirty="0" smtClean="0"/>
              <a:t> an</a:t>
            </a:r>
          </a:p>
          <a:p>
            <a:endParaRPr lang="en-US" sz="1000" dirty="0"/>
          </a:p>
          <a:p>
            <a:r>
              <a:rPr lang="en-US" sz="2200" b="1" dirty="0" err="1" smtClean="0">
                <a:solidFill>
                  <a:srgbClr val="0000FF"/>
                </a:solidFill>
              </a:rPr>
              <a:t>informationally</a:t>
            </a:r>
            <a:r>
              <a:rPr lang="en-US" sz="2200" b="1" dirty="0" smtClean="0">
                <a:solidFill>
                  <a:srgbClr val="0000FF"/>
                </a:solidFill>
              </a:rPr>
              <a:t>-complete </a:t>
            </a:r>
            <a:r>
              <a:rPr lang="en-US" sz="2200" dirty="0" smtClean="0"/>
              <a:t>measurement: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Sktech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0" y="2091360"/>
            <a:ext cx="3529188" cy="34387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6977240" y="3193772"/>
            <a:ext cx="35982" cy="602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10479" y="3795912"/>
            <a:ext cx="433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Conversion factor from info-complete meas.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479" y="1003963"/>
            <a:ext cx="1862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Again:</a:t>
            </a:r>
            <a:endParaRPr lang="en-US" sz="22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9" y="1199757"/>
            <a:ext cx="8276166" cy="719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222" y="4545588"/>
            <a:ext cx="78754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Separable state:</a:t>
            </a:r>
          </a:p>
          <a:p>
            <a:endParaRPr lang="en-US" sz="2200" dirty="0"/>
          </a:p>
          <a:p>
            <a:r>
              <a:rPr lang="en-US" sz="2200" dirty="0" smtClean="0"/>
              <a:t>Finally:</a:t>
            </a:r>
          </a:p>
          <a:p>
            <a:endParaRPr lang="en-US" sz="2200" dirty="0"/>
          </a:p>
          <a:p>
            <a:endParaRPr lang="en-US" sz="2200" dirty="0" smtClean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9" y="5740283"/>
            <a:ext cx="8641645" cy="471217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56" y="6243089"/>
            <a:ext cx="1830916" cy="61491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6" y="4292244"/>
            <a:ext cx="6020862" cy="1084089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" y="2834580"/>
            <a:ext cx="8269111" cy="7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3632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Product-State Approximation: General Theorem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70" y="1612179"/>
            <a:ext cx="85328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FF"/>
                </a:solidFill>
              </a:rPr>
              <a:t>thm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 be a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-local Hamiltonian on </a:t>
            </a:r>
            <a:r>
              <a:rPr lang="en-US" sz="2200" dirty="0" err="1" smtClean="0"/>
              <a:t>qu</a:t>
            </a:r>
            <a:r>
              <a:rPr lang="en-US" sz="2200" dirty="0" err="1" smtClean="0">
                <a:solidFill>
                  <a:srgbClr val="FF0000"/>
                </a:solidFill>
              </a:rPr>
              <a:t>d</a:t>
            </a:r>
            <a:r>
              <a:rPr lang="en-US" sz="2200" dirty="0" err="1" smtClean="0"/>
              <a:t>its</a:t>
            </a:r>
            <a:r>
              <a:rPr lang="en-US" sz="2200" dirty="0" smtClean="0"/>
              <a:t> with </a:t>
            </a:r>
            <a:r>
              <a:rPr lang="en-US" sz="2200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/>
              <a:t>-regular interaction graph </a:t>
            </a:r>
            <a:r>
              <a:rPr lang="en-US" sz="2200" dirty="0" smtClean="0">
                <a:solidFill>
                  <a:srgbClr val="FF0000"/>
                </a:solidFill>
              </a:rPr>
              <a:t>G(V, E)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|E|</a:t>
            </a:r>
            <a:r>
              <a:rPr lang="en-US" sz="2200" dirty="0" smtClean="0"/>
              <a:t> local terms.</a:t>
            </a:r>
          </a:p>
          <a:p>
            <a:endParaRPr lang="en-US" sz="1000" dirty="0" smtClean="0"/>
          </a:p>
          <a:p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{X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} </a:t>
            </a:r>
            <a:r>
              <a:rPr lang="en-US" sz="2200" dirty="0" smtClean="0"/>
              <a:t>be a partition of the sites with each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having </a:t>
            </a:r>
            <a:r>
              <a:rPr lang="en-US" sz="2200" dirty="0" smtClean="0">
                <a:solidFill>
                  <a:srgbClr val="FF0000"/>
                </a:solidFill>
              </a:rPr>
              <a:t>m</a:t>
            </a:r>
            <a:r>
              <a:rPr lang="en-US" sz="2200" dirty="0" smtClean="0"/>
              <a:t> sites. </a:t>
            </a:r>
          </a:p>
          <a:p>
            <a:r>
              <a:rPr lang="en-US" sz="2200" dirty="0" smtClean="0"/>
              <a:t>Then there are states </a:t>
            </a:r>
            <a:r>
              <a:rPr lang="en-US" sz="2200" dirty="0" err="1" smtClean="0">
                <a:solidFill>
                  <a:srgbClr val="FF0000"/>
                </a:solidFill>
              </a:rPr>
              <a:t>ϕ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in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s.t.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675" y="4674161"/>
            <a:ext cx="3977408" cy="150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Φ</a:t>
            </a:r>
            <a:r>
              <a:rPr lang="en-US" sz="2500" baseline="-25000" dirty="0" smtClean="0">
                <a:solidFill>
                  <a:srgbClr val="FF0000"/>
                </a:solidFill>
              </a:rPr>
              <a:t>G </a:t>
            </a:r>
            <a:r>
              <a:rPr lang="en-US" sz="2500" dirty="0" smtClean="0">
                <a:solidFill>
                  <a:srgbClr val="FF0000"/>
                </a:solidFill>
              </a:rPr>
              <a:t>         </a:t>
            </a:r>
            <a:r>
              <a:rPr lang="en-US" sz="2500" dirty="0" smtClean="0"/>
              <a:t>: average expansion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S(X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     </a:t>
            </a:r>
            <a:r>
              <a:rPr lang="en-US" sz="2500" dirty="0" smtClean="0"/>
              <a:t>: entropy of </a:t>
            </a:r>
          </a:p>
          <a:p>
            <a:r>
              <a:rPr lang="en-US" sz="2500" dirty="0" smtClean="0"/>
              <a:t>               </a:t>
            </a:r>
            <a:r>
              <a:rPr lang="en-US" sz="2500" dirty="0" err="1" smtClean="0"/>
              <a:t>groundstate</a:t>
            </a:r>
            <a:r>
              <a:rPr lang="en-US" sz="2500" dirty="0" smtClean="0"/>
              <a:t> in X</a:t>
            </a:r>
            <a:r>
              <a:rPr lang="en-US" sz="2500" baseline="-25000" dirty="0" smtClean="0"/>
              <a:t>i</a:t>
            </a:r>
          </a:p>
          <a:p>
            <a:r>
              <a:rPr lang="en-US" sz="2500" baseline="-25000" dirty="0"/>
              <a:t> </a:t>
            </a:r>
            <a:r>
              <a:rPr lang="en-US" sz="2500" baseline="-25000" dirty="0" smtClean="0"/>
              <a:t>                    </a:t>
            </a:r>
            <a:endParaRPr lang="en-US" sz="2500" dirty="0" smtClean="0"/>
          </a:p>
        </p:txBody>
      </p:sp>
      <p:sp>
        <p:nvSpPr>
          <p:cNvPr id="121" name="Oval 120"/>
          <p:cNvSpPr/>
          <p:nvPr/>
        </p:nvSpPr>
        <p:spPr>
          <a:xfrm>
            <a:off x="4698486" y="46741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450483" y="4493186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078427" y="46741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926027" y="52922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92513" y="497896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84715" y="508743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393282" y="478264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286215" y="508743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46664" y="45122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098661" y="4331259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726605" y="45122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574205" y="513030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540691" y="481703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232893" y="492551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041460" y="462071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934393" y="492551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728950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480947" y="5593673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108891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956491" y="6392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922977" y="607944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615179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423746" y="58831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316679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844205" y="44079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596202" y="4227015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224146" y="44079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71746" y="502605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038232" y="471278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730434" y="482126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539001" y="451646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431934" y="482126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409937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161934" y="5593673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789878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637478" y="6392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603964" y="607944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96166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104733" y="58831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997666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4812255" y="5604436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5" name="Straight Connector 164"/>
          <p:cNvCxnSpPr>
            <a:stCxn id="129" idx="0"/>
            <a:endCxn id="138" idx="0"/>
          </p:cNvCxnSpPr>
          <p:nvPr/>
        </p:nvCxnSpPr>
        <p:spPr>
          <a:xfrm>
            <a:off x="5399986" y="5087439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24" idx="2"/>
            <a:endCxn id="158" idx="4"/>
          </p:cNvCxnSpPr>
          <p:nvPr/>
        </p:nvCxnSpPr>
        <p:spPr>
          <a:xfrm>
            <a:off x="5078427" y="4782640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51" idx="4"/>
            <a:endCxn id="145" idx="4"/>
          </p:cNvCxnSpPr>
          <p:nvPr/>
        </p:nvCxnSpPr>
        <p:spPr>
          <a:xfrm flipH="1">
            <a:off x="6430450" y="5038226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26" idx="2"/>
            <a:endCxn id="143" idx="1"/>
          </p:cNvCxnSpPr>
          <p:nvPr/>
        </p:nvCxnSpPr>
        <p:spPr>
          <a:xfrm>
            <a:off x="4892513" y="5087439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21" idx="5"/>
            <a:endCxn id="129" idx="3"/>
          </p:cNvCxnSpPr>
          <p:nvPr/>
        </p:nvCxnSpPr>
        <p:spPr>
          <a:xfrm>
            <a:off x="4892704" y="4859346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34" idx="3"/>
            <a:endCxn id="141" idx="3"/>
          </p:cNvCxnSpPr>
          <p:nvPr/>
        </p:nvCxnSpPr>
        <p:spPr>
          <a:xfrm flipH="1">
            <a:off x="5989814" y="5002218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0" idx="4"/>
            <a:endCxn id="148" idx="2"/>
          </p:cNvCxnSpPr>
          <p:nvPr/>
        </p:nvCxnSpPr>
        <p:spPr>
          <a:xfrm flipV="1">
            <a:off x="6460435" y="4516469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50" idx="3"/>
            <a:endCxn id="157" idx="1"/>
          </p:cNvCxnSpPr>
          <p:nvPr/>
        </p:nvCxnSpPr>
        <p:spPr>
          <a:xfrm flipH="1">
            <a:off x="7670801" y="4897974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61" idx="6"/>
            <a:endCxn id="128" idx="1"/>
          </p:cNvCxnSpPr>
          <p:nvPr/>
        </p:nvCxnSpPr>
        <p:spPr>
          <a:xfrm flipH="1" flipV="1">
            <a:off x="5426605" y="4814413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3" idx="4"/>
            <a:endCxn id="160" idx="0"/>
          </p:cNvCxnSpPr>
          <p:nvPr/>
        </p:nvCxnSpPr>
        <p:spPr>
          <a:xfrm flipH="1">
            <a:off x="8218504" y="5038226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0" idx="4"/>
            <a:endCxn id="127" idx="4"/>
          </p:cNvCxnSpPr>
          <p:nvPr/>
        </p:nvCxnSpPr>
        <p:spPr>
          <a:xfrm flipH="1" flipV="1">
            <a:off x="4698486" y="5304397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4" idx="0"/>
            <a:endCxn id="133" idx="0"/>
          </p:cNvCxnSpPr>
          <p:nvPr/>
        </p:nvCxnSpPr>
        <p:spPr>
          <a:xfrm flipV="1">
            <a:off x="6537517" y="5130300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30" idx="4"/>
            <a:endCxn id="143" idx="7"/>
          </p:cNvCxnSpPr>
          <p:nvPr/>
        </p:nvCxnSpPr>
        <p:spPr>
          <a:xfrm flipH="1">
            <a:off x="5809397" y="4729192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8" idx="2"/>
            <a:endCxn id="150" idx="2"/>
          </p:cNvCxnSpPr>
          <p:nvPr/>
        </p:nvCxnSpPr>
        <p:spPr>
          <a:xfrm flipH="1">
            <a:off x="8038232" y="4516469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2" idx="5"/>
            <a:endCxn id="137" idx="5"/>
          </p:cNvCxnSpPr>
          <p:nvPr/>
        </p:nvCxnSpPr>
        <p:spPr>
          <a:xfrm flipH="1">
            <a:off x="7128611" y="4701654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37" idx="4"/>
            <a:endCxn id="159" idx="1"/>
          </p:cNvCxnSpPr>
          <p:nvPr/>
        </p:nvCxnSpPr>
        <p:spPr>
          <a:xfrm>
            <a:off x="7048164" y="5142470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7" idx="6"/>
            <a:endCxn id="134" idx="0"/>
          </p:cNvCxnSpPr>
          <p:nvPr/>
        </p:nvCxnSpPr>
        <p:spPr>
          <a:xfrm flipH="1" flipV="1">
            <a:off x="6654462" y="4817033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24" idx="7"/>
            <a:endCxn id="130" idx="2"/>
          </p:cNvCxnSpPr>
          <p:nvPr/>
        </p:nvCxnSpPr>
        <p:spPr>
          <a:xfrm flipV="1">
            <a:off x="5272645" y="4620713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814447" y="5386592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2896" y="5324519"/>
            <a:ext cx="144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ize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3369" y="1612179"/>
            <a:ext cx="8782691" cy="24565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6" y="3179576"/>
            <a:ext cx="8659475" cy="7101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15444" y="3471333"/>
            <a:ext cx="0" cy="2257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82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87976" y="3570111"/>
            <a:ext cx="302859" cy="31961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3632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Product-State Approximation: General Theorem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70" y="1612179"/>
            <a:ext cx="85328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FF"/>
                </a:solidFill>
              </a:rPr>
              <a:t>thm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 be a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-local Hamiltonian on </a:t>
            </a:r>
            <a:r>
              <a:rPr lang="en-US" sz="2200" dirty="0" err="1" smtClean="0"/>
              <a:t>qu</a:t>
            </a:r>
            <a:r>
              <a:rPr lang="en-US" sz="2200" dirty="0" err="1" smtClean="0">
                <a:solidFill>
                  <a:srgbClr val="FF0000"/>
                </a:solidFill>
              </a:rPr>
              <a:t>d</a:t>
            </a:r>
            <a:r>
              <a:rPr lang="en-US" sz="2200" dirty="0" err="1" smtClean="0"/>
              <a:t>its</a:t>
            </a:r>
            <a:r>
              <a:rPr lang="en-US" sz="2200" dirty="0" smtClean="0"/>
              <a:t> with </a:t>
            </a:r>
            <a:r>
              <a:rPr lang="en-US" sz="2200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/>
              <a:t>-regular interaction graph </a:t>
            </a:r>
            <a:r>
              <a:rPr lang="en-US" sz="2200" dirty="0" smtClean="0">
                <a:solidFill>
                  <a:srgbClr val="FF0000"/>
                </a:solidFill>
              </a:rPr>
              <a:t>G(V, E)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|E|</a:t>
            </a:r>
            <a:r>
              <a:rPr lang="en-US" sz="2200" dirty="0" smtClean="0"/>
              <a:t> local terms.</a:t>
            </a:r>
          </a:p>
          <a:p>
            <a:endParaRPr lang="en-US" sz="1000" dirty="0" smtClean="0"/>
          </a:p>
          <a:p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{X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} </a:t>
            </a:r>
            <a:r>
              <a:rPr lang="en-US" sz="2200" dirty="0" smtClean="0"/>
              <a:t>be a partition of the sites with each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having </a:t>
            </a:r>
            <a:r>
              <a:rPr lang="en-US" sz="2200" dirty="0" smtClean="0">
                <a:solidFill>
                  <a:srgbClr val="FF0000"/>
                </a:solidFill>
              </a:rPr>
              <a:t>m</a:t>
            </a:r>
            <a:r>
              <a:rPr lang="en-US" sz="2200" dirty="0" smtClean="0"/>
              <a:t> sites. </a:t>
            </a:r>
          </a:p>
          <a:p>
            <a:r>
              <a:rPr lang="en-US" sz="2200" dirty="0" smtClean="0"/>
              <a:t>Then there are states </a:t>
            </a:r>
            <a:r>
              <a:rPr lang="en-US" sz="2200" dirty="0" err="1" smtClean="0">
                <a:solidFill>
                  <a:srgbClr val="FF0000"/>
                </a:solidFill>
              </a:rPr>
              <a:t>ϕ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in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s.t.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675" y="4674161"/>
            <a:ext cx="3977408" cy="150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Φ</a:t>
            </a:r>
            <a:r>
              <a:rPr lang="en-US" sz="2500" baseline="-25000" dirty="0" smtClean="0">
                <a:solidFill>
                  <a:srgbClr val="FF0000"/>
                </a:solidFill>
              </a:rPr>
              <a:t>G </a:t>
            </a:r>
            <a:r>
              <a:rPr lang="en-US" sz="2500" dirty="0" smtClean="0">
                <a:solidFill>
                  <a:srgbClr val="FF0000"/>
                </a:solidFill>
              </a:rPr>
              <a:t>         </a:t>
            </a:r>
            <a:r>
              <a:rPr lang="en-US" sz="2500" dirty="0" smtClean="0"/>
              <a:t>: average expansion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S(X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     </a:t>
            </a:r>
            <a:r>
              <a:rPr lang="en-US" sz="2500" dirty="0" smtClean="0"/>
              <a:t>: entropy of </a:t>
            </a:r>
          </a:p>
          <a:p>
            <a:r>
              <a:rPr lang="en-US" sz="2500" dirty="0" smtClean="0"/>
              <a:t>               </a:t>
            </a:r>
            <a:r>
              <a:rPr lang="en-US" sz="2500" dirty="0" err="1" smtClean="0"/>
              <a:t>groundstate</a:t>
            </a:r>
            <a:r>
              <a:rPr lang="en-US" sz="2500" dirty="0" smtClean="0"/>
              <a:t> in X</a:t>
            </a:r>
            <a:r>
              <a:rPr lang="en-US" sz="2500" baseline="-25000" dirty="0" smtClean="0"/>
              <a:t>i</a:t>
            </a:r>
          </a:p>
          <a:p>
            <a:r>
              <a:rPr lang="en-US" sz="2500" baseline="-25000" dirty="0"/>
              <a:t> </a:t>
            </a:r>
            <a:r>
              <a:rPr lang="en-US" sz="2500" baseline="-25000" dirty="0" smtClean="0"/>
              <a:t>                    </a:t>
            </a:r>
            <a:endParaRPr lang="en-US" sz="2500" dirty="0" smtClean="0"/>
          </a:p>
        </p:txBody>
      </p:sp>
      <p:sp>
        <p:nvSpPr>
          <p:cNvPr id="121" name="Oval 120"/>
          <p:cNvSpPr/>
          <p:nvPr/>
        </p:nvSpPr>
        <p:spPr>
          <a:xfrm>
            <a:off x="4698486" y="46741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450483" y="4493186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078427" y="467416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926027" y="52922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92513" y="497896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84715" y="508743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393282" y="478264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286215" y="508743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46664" y="45122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098661" y="4331259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726605" y="451223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574205" y="513030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540691" y="481703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232893" y="492551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041460" y="462071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934393" y="492551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728950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480947" y="5593673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108891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956491" y="6392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922977" y="607944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615179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423746" y="58831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316679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844205" y="44079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596202" y="4227015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224146" y="440799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71746" y="502605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038232" y="471278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730434" y="482126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539001" y="451646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431934" y="482126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409937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161934" y="5593673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789878" y="577464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637478" y="6392714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603964" y="607944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96166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104733" y="588312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997666" y="618792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4812255" y="5604436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5" name="Straight Connector 164"/>
          <p:cNvCxnSpPr>
            <a:stCxn id="129" idx="0"/>
            <a:endCxn id="138" idx="0"/>
          </p:cNvCxnSpPr>
          <p:nvPr/>
        </p:nvCxnSpPr>
        <p:spPr>
          <a:xfrm>
            <a:off x="5399986" y="5087439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24" idx="2"/>
            <a:endCxn id="158" idx="4"/>
          </p:cNvCxnSpPr>
          <p:nvPr/>
        </p:nvCxnSpPr>
        <p:spPr>
          <a:xfrm>
            <a:off x="5078427" y="4782640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51" idx="4"/>
            <a:endCxn id="145" idx="4"/>
          </p:cNvCxnSpPr>
          <p:nvPr/>
        </p:nvCxnSpPr>
        <p:spPr>
          <a:xfrm flipH="1">
            <a:off x="6430450" y="5038226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26" idx="2"/>
            <a:endCxn id="143" idx="1"/>
          </p:cNvCxnSpPr>
          <p:nvPr/>
        </p:nvCxnSpPr>
        <p:spPr>
          <a:xfrm>
            <a:off x="4892513" y="5087439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21" idx="5"/>
            <a:endCxn id="129" idx="3"/>
          </p:cNvCxnSpPr>
          <p:nvPr/>
        </p:nvCxnSpPr>
        <p:spPr>
          <a:xfrm>
            <a:off x="4892704" y="4859346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34" idx="3"/>
            <a:endCxn id="141" idx="3"/>
          </p:cNvCxnSpPr>
          <p:nvPr/>
        </p:nvCxnSpPr>
        <p:spPr>
          <a:xfrm flipH="1">
            <a:off x="5989814" y="5002218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0" idx="4"/>
            <a:endCxn id="148" idx="2"/>
          </p:cNvCxnSpPr>
          <p:nvPr/>
        </p:nvCxnSpPr>
        <p:spPr>
          <a:xfrm flipV="1">
            <a:off x="6460435" y="4516469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50" idx="3"/>
            <a:endCxn id="157" idx="1"/>
          </p:cNvCxnSpPr>
          <p:nvPr/>
        </p:nvCxnSpPr>
        <p:spPr>
          <a:xfrm flipH="1">
            <a:off x="7670801" y="4897974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61" idx="6"/>
            <a:endCxn id="128" idx="1"/>
          </p:cNvCxnSpPr>
          <p:nvPr/>
        </p:nvCxnSpPr>
        <p:spPr>
          <a:xfrm flipH="1" flipV="1">
            <a:off x="5426605" y="4814413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3" idx="4"/>
            <a:endCxn id="160" idx="0"/>
          </p:cNvCxnSpPr>
          <p:nvPr/>
        </p:nvCxnSpPr>
        <p:spPr>
          <a:xfrm flipH="1">
            <a:off x="8218504" y="5038226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0" idx="4"/>
            <a:endCxn id="127" idx="4"/>
          </p:cNvCxnSpPr>
          <p:nvPr/>
        </p:nvCxnSpPr>
        <p:spPr>
          <a:xfrm flipH="1" flipV="1">
            <a:off x="4698486" y="5304397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4" idx="0"/>
            <a:endCxn id="133" idx="0"/>
          </p:cNvCxnSpPr>
          <p:nvPr/>
        </p:nvCxnSpPr>
        <p:spPr>
          <a:xfrm flipV="1">
            <a:off x="6537517" y="5130300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30" idx="4"/>
            <a:endCxn id="143" idx="7"/>
          </p:cNvCxnSpPr>
          <p:nvPr/>
        </p:nvCxnSpPr>
        <p:spPr>
          <a:xfrm flipH="1">
            <a:off x="5809397" y="4729192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8" idx="2"/>
            <a:endCxn id="150" idx="2"/>
          </p:cNvCxnSpPr>
          <p:nvPr/>
        </p:nvCxnSpPr>
        <p:spPr>
          <a:xfrm flipH="1">
            <a:off x="8038232" y="4516469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2" idx="5"/>
            <a:endCxn id="137" idx="5"/>
          </p:cNvCxnSpPr>
          <p:nvPr/>
        </p:nvCxnSpPr>
        <p:spPr>
          <a:xfrm flipH="1">
            <a:off x="7128611" y="4701654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37" idx="4"/>
            <a:endCxn id="159" idx="1"/>
          </p:cNvCxnSpPr>
          <p:nvPr/>
        </p:nvCxnSpPr>
        <p:spPr>
          <a:xfrm>
            <a:off x="7048164" y="5142470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7" idx="6"/>
            <a:endCxn id="134" idx="0"/>
          </p:cNvCxnSpPr>
          <p:nvPr/>
        </p:nvCxnSpPr>
        <p:spPr>
          <a:xfrm flipH="1" flipV="1">
            <a:off x="6654462" y="4817033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24" idx="7"/>
            <a:endCxn id="130" idx="2"/>
          </p:cNvCxnSpPr>
          <p:nvPr/>
        </p:nvCxnSpPr>
        <p:spPr>
          <a:xfrm flipV="1">
            <a:off x="5272645" y="4620713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814447" y="5386592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2896" y="5324519"/>
            <a:ext cx="144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ize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3369" y="1612179"/>
            <a:ext cx="8782691" cy="24565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6" y="3179576"/>
            <a:ext cx="8659475" cy="71015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7048164" y="3203222"/>
            <a:ext cx="383997" cy="366889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4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460208" y="3236383"/>
            <a:ext cx="971726" cy="653343"/>
          </a:xfrm>
          <a:prstGeom prst="rect">
            <a:avLst/>
          </a:prstGeom>
          <a:solidFill>
            <a:srgbClr val="F8FF8C">
              <a:alpha val="28000"/>
            </a:srgbClr>
          </a:solidFill>
          <a:ln>
            <a:solidFill>
              <a:schemeClr val="accent1">
                <a:shade val="95000"/>
                <a:satMod val="10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4715" y="4729192"/>
            <a:ext cx="3981451" cy="1695295"/>
          </a:xfrm>
          <a:prstGeom prst="rect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19538" y="3889726"/>
            <a:ext cx="1217979" cy="12405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2704" y="5110697"/>
            <a:ext cx="38738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Degree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Average Expansion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Average entanglement</a:t>
            </a:r>
            <a:endParaRPr lang="en-US" sz="2400" dirty="0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346664" y="3661864"/>
            <a:ext cx="964168" cy="18473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7865019" y="3967459"/>
            <a:ext cx="77273" cy="20063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215444" y="3443111"/>
            <a:ext cx="0" cy="2257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2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Summary and Open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334" y="1508614"/>
            <a:ext cx="84948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Summary:</a:t>
            </a:r>
          </a:p>
          <a:p>
            <a:endParaRPr lang="en-US" sz="1500" dirty="0"/>
          </a:p>
          <a:p>
            <a:r>
              <a:rPr lang="en-US" sz="2200" dirty="0" smtClean="0"/>
              <a:t>       Entanglement monogamy puts limitations on quantum PCPs </a:t>
            </a:r>
          </a:p>
          <a:p>
            <a:r>
              <a:rPr lang="en-US" sz="2200" i="1" dirty="0" smtClean="0"/>
              <a:t>                             and</a:t>
            </a:r>
            <a:r>
              <a:rPr lang="en-US" sz="2200" dirty="0" smtClean="0"/>
              <a:t> on approaches for proving them.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Open questions: 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Can we combine </a:t>
            </a:r>
            <a:r>
              <a:rPr lang="en-US" sz="2000" dirty="0" smtClean="0">
                <a:solidFill>
                  <a:srgbClr val="000090"/>
                </a:solidFill>
              </a:rPr>
              <a:t>(BH ‘13)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Aharonov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Eldar</a:t>
            </a:r>
            <a:r>
              <a:rPr lang="en-US" sz="2000" dirty="0" smtClean="0">
                <a:solidFill>
                  <a:srgbClr val="000090"/>
                </a:solidFill>
              </a:rPr>
              <a:t> ‘13)</a:t>
            </a:r>
            <a:r>
              <a:rPr lang="en-US" sz="2000" dirty="0" smtClean="0"/>
              <a:t>? I.e. approximation for highly expanding non-commuting </a:t>
            </a:r>
            <a:r>
              <a:rPr lang="en-US" sz="2000" i="1" dirty="0" smtClean="0"/>
              <a:t>k</a:t>
            </a:r>
            <a:r>
              <a:rPr lang="en-US" sz="2000" dirty="0" smtClean="0"/>
              <a:t>-local models?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(Needs to go beyond both product-state approximations and </a:t>
            </a:r>
            <a:r>
              <a:rPr lang="en-US" sz="2000" dirty="0" err="1" smtClean="0"/>
              <a:t>Bravyi-Vyalyi</a:t>
            </a:r>
            <a:r>
              <a:rPr lang="en-US" sz="2000" dirty="0" smtClean="0"/>
              <a:t>)</a:t>
            </a:r>
          </a:p>
          <a:p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Relate quantum “blowing up” maps to quantum games?</a:t>
            </a:r>
          </a:p>
          <a:p>
            <a:endParaRPr lang="en-US" sz="1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 Understand better power of tensor network states (product states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level)</a:t>
            </a:r>
          </a:p>
          <a:p>
            <a:pPr marL="285750" indent="-285750">
              <a:buFontTx/>
              <a:buChar char="-"/>
            </a:pPr>
            <a:endParaRPr lang="en-US" sz="1000" dirty="0"/>
          </a:p>
          <a:p>
            <a:pPr marL="285750" indent="-285750">
              <a:buFontTx/>
              <a:buChar char="-"/>
            </a:pPr>
            <a:r>
              <a:rPr lang="en-US" sz="2300" dirty="0" smtClean="0"/>
              <a:t> (dis)prove</a:t>
            </a:r>
            <a:r>
              <a:rPr lang="en-US" sz="2300" dirty="0"/>
              <a:t> </a:t>
            </a:r>
            <a:r>
              <a:rPr lang="en-US" sz="2300" dirty="0" smtClean="0"/>
              <a:t>quantum PCP </a:t>
            </a:r>
            <a:r>
              <a:rPr lang="en-US" sz="2300" dirty="0" smtClean="0"/>
              <a:t>conjecture!             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73054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Summary and Open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334" y="1508614"/>
            <a:ext cx="84948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Summary:</a:t>
            </a:r>
          </a:p>
          <a:p>
            <a:endParaRPr lang="en-US" sz="1500" dirty="0"/>
          </a:p>
          <a:p>
            <a:r>
              <a:rPr lang="en-US" sz="2200" dirty="0" smtClean="0"/>
              <a:t>       Entanglement monogamy puts limitations on quantum PCPs </a:t>
            </a:r>
          </a:p>
          <a:p>
            <a:r>
              <a:rPr lang="en-US" sz="2200" i="1" dirty="0" smtClean="0"/>
              <a:t>                             and</a:t>
            </a:r>
            <a:r>
              <a:rPr lang="en-US" sz="2200" dirty="0" smtClean="0"/>
              <a:t> on approaches for proving them.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Open questions: 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Can we combine </a:t>
            </a:r>
            <a:r>
              <a:rPr lang="en-US" sz="2000" dirty="0" smtClean="0">
                <a:solidFill>
                  <a:srgbClr val="000090"/>
                </a:solidFill>
              </a:rPr>
              <a:t>(BH ‘13)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Aharonov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Eldar</a:t>
            </a:r>
            <a:r>
              <a:rPr lang="en-US" sz="2000" dirty="0" smtClean="0">
                <a:solidFill>
                  <a:srgbClr val="000090"/>
                </a:solidFill>
              </a:rPr>
              <a:t> ‘13)</a:t>
            </a:r>
            <a:r>
              <a:rPr lang="en-US" sz="2000" dirty="0" smtClean="0"/>
              <a:t>? I.e. approximation for highly expanding non-commuting </a:t>
            </a:r>
            <a:r>
              <a:rPr lang="en-US" sz="2000" i="1" dirty="0" smtClean="0"/>
              <a:t>k</a:t>
            </a:r>
            <a:r>
              <a:rPr lang="en-US" sz="2000" dirty="0" smtClean="0"/>
              <a:t>-local models?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(Needs to go beyond both product-state approximations and </a:t>
            </a:r>
            <a:r>
              <a:rPr lang="en-US" sz="2000" dirty="0" err="1" smtClean="0"/>
              <a:t>Bravyi-</a:t>
            </a:r>
            <a:r>
              <a:rPr lang="en-US" sz="2000" dirty="0" err="1" smtClean="0"/>
              <a:t>Vyalyi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Relate </a:t>
            </a:r>
            <a:r>
              <a:rPr lang="en-US" sz="2000" dirty="0" smtClean="0"/>
              <a:t>quantum “blowing up” maps to quantum games?</a:t>
            </a:r>
          </a:p>
          <a:p>
            <a:pPr marL="171450" indent="-171450">
              <a:buFontTx/>
              <a:buChar char="-"/>
            </a:pPr>
            <a:endParaRPr lang="en-US" sz="1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 Understand better power of tensor network states (product states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level)</a:t>
            </a:r>
          </a:p>
          <a:p>
            <a:pPr marL="285750" indent="-285750">
              <a:buFontTx/>
              <a:buChar char="-"/>
            </a:pPr>
            <a:endParaRPr lang="en-US" sz="1000" dirty="0"/>
          </a:p>
          <a:p>
            <a:pPr marL="285750" indent="-285750">
              <a:buFontTx/>
              <a:buChar char="-"/>
            </a:pPr>
            <a:r>
              <a:rPr lang="en-US" sz="2300" dirty="0" smtClean="0"/>
              <a:t> (dis)prove</a:t>
            </a:r>
            <a:r>
              <a:rPr lang="en-US" sz="2300" dirty="0"/>
              <a:t> </a:t>
            </a:r>
            <a:r>
              <a:rPr lang="en-US" sz="2300" dirty="0" smtClean="0"/>
              <a:t>quantum PCP conjecture!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2112" y="6304002"/>
            <a:ext cx="2088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Thanks!</a:t>
            </a:r>
            <a:endParaRPr lang="en-US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7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Constraint Satisfaction Problems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73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932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091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50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409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568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727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88644" y="2165982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045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04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363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2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681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840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999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15844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24256" y="2164708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401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560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719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878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037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196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355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514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673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832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6991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150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309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468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5627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778656" y="2163434"/>
            <a:ext cx="127000" cy="127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86" y="1504833"/>
            <a:ext cx="1103819" cy="521805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4929293" y="2018035"/>
            <a:ext cx="430645" cy="381489"/>
          </a:xfrm>
          <a:custGeom>
            <a:avLst/>
            <a:gdLst>
              <a:gd name="connsiteX0" fmla="*/ 0 w 863600"/>
              <a:gd name="connsiteY0" fmla="*/ 355600 h 381489"/>
              <a:gd name="connsiteX1" fmla="*/ 0 w 863600"/>
              <a:gd name="connsiteY1" fmla="*/ 355600 h 381489"/>
              <a:gd name="connsiteX2" fmla="*/ 6350 w 863600"/>
              <a:gd name="connsiteY2" fmla="*/ 196850 h 381489"/>
              <a:gd name="connsiteX3" fmla="*/ 25400 w 863600"/>
              <a:gd name="connsiteY3" fmla="*/ 158750 h 381489"/>
              <a:gd name="connsiteX4" fmla="*/ 38100 w 863600"/>
              <a:gd name="connsiteY4" fmla="*/ 133350 h 381489"/>
              <a:gd name="connsiteX5" fmla="*/ 57150 w 863600"/>
              <a:gd name="connsiteY5" fmla="*/ 120650 h 381489"/>
              <a:gd name="connsiteX6" fmla="*/ 76200 w 863600"/>
              <a:gd name="connsiteY6" fmla="*/ 101600 h 381489"/>
              <a:gd name="connsiteX7" fmla="*/ 120650 w 863600"/>
              <a:gd name="connsiteY7" fmla="*/ 69850 h 381489"/>
              <a:gd name="connsiteX8" fmla="*/ 203200 w 863600"/>
              <a:gd name="connsiteY8" fmla="*/ 25400 h 381489"/>
              <a:gd name="connsiteX9" fmla="*/ 222250 w 863600"/>
              <a:gd name="connsiteY9" fmla="*/ 19050 h 381489"/>
              <a:gd name="connsiteX10" fmla="*/ 241300 w 863600"/>
              <a:gd name="connsiteY10" fmla="*/ 6350 h 381489"/>
              <a:gd name="connsiteX11" fmla="*/ 400050 w 863600"/>
              <a:gd name="connsiteY11" fmla="*/ 0 h 381489"/>
              <a:gd name="connsiteX12" fmla="*/ 520700 w 863600"/>
              <a:gd name="connsiteY12" fmla="*/ 12700 h 381489"/>
              <a:gd name="connsiteX13" fmla="*/ 565150 w 863600"/>
              <a:gd name="connsiteY13" fmla="*/ 25400 h 381489"/>
              <a:gd name="connsiteX14" fmla="*/ 609600 w 863600"/>
              <a:gd name="connsiteY14" fmla="*/ 38100 h 381489"/>
              <a:gd name="connsiteX15" fmla="*/ 654050 w 863600"/>
              <a:gd name="connsiteY15" fmla="*/ 57150 h 381489"/>
              <a:gd name="connsiteX16" fmla="*/ 711200 w 863600"/>
              <a:gd name="connsiteY16" fmla="*/ 69850 h 381489"/>
              <a:gd name="connsiteX17" fmla="*/ 755650 w 863600"/>
              <a:gd name="connsiteY17" fmla="*/ 82550 h 381489"/>
              <a:gd name="connsiteX18" fmla="*/ 793750 w 863600"/>
              <a:gd name="connsiteY18" fmla="*/ 107950 h 381489"/>
              <a:gd name="connsiteX19" fmla="*/ 831850 w 863600"/>
              <a:gd name="connsiteY19" fmla="*/ 133350 h 381489"/>
              <a:gd name="connsiteX20" fmla="*/ 863600 w 863600"/>
              <a:gd name="connsiteY20" fmla="*/ 196850 h 381489"/>
              <a:gd name="connsiteX21" fmla="*/ 857250 w 863600"/>
              <a:gd name="connsiteY21" fmla="*/ 304800 h 381489"/>
              <a:gd name="connsiteX22" fmla="*/ 838200 w 863600"/>
              <a:gd name="connsiteY22" fmla="*/ 317500 h 381489"/>
              <a:gd name="connsiteX23" fmla="*/ 806450 w 863600"/>
              <a:gd name="connsiteY23" fmla="*/ 330200 h 381489"/>
              <a:gd name="connsiteX24" fmla="*/ 762000 w 863600"/>
              <a:gd name="connsiteY24" fmla="*/ 342900 h 381489"/>
              <a:gd name="connsiteX25" fmla="*/ 704850 w 863600"/>
              <a:gd name="connsiteY25" fmla="*/ 361950 h 381489"/>
              <a:gd name="connsiteX26" fmla="*/ 641350 w 863600"/>
              <a:gd name="connsiteY26" fmla="*/ 368300 h 381489"/>
              <a:gd name="connsiteX27" fmla="*/ 615950 w 863600"/>
              <a:gd name="connsiteY27" fmla="*/ 374650 h 381489"/>
              <a:gd name="connsiteX28" fmla="*/ 336550 w 863600"/>
              <a:gd name="connsiteY28" fmla="*/ 374650 h 381489"/>
              <a:gd name="connsiteX29" fmla="*/ 273050 w 863600"/>
              <a:gd name="connsiteY29" fmla="*/ 361950 h 381489"/>
              <a:gd name="connsiteX30" fmla="*/ 254000 w 863600"/>
              <a:gd name="connsiteY30" fmla="*/ 355600 h 381489"/>
              <a:gd name="connsiteX31" fmla="*/ 209550 w 863600"/>
              <a:gd name="connsiteY31" fmla="*/ 349250 h 381489"/>
              <a:gd name="connsiteX32" fmla="*/ 177800 w 863600"/>
              <a:gd name="connsiteY32" fmla="*/ 342900 h 381489"/>
              <a:gd name="connsiteX33" fmla="*/ 120650 w 863600"/>
              <a:gd name="connsiteY33" fmla="*/ 336550 h 381489"/>
              <a:gd name="connsiteX34" fmla="*/ 82550 w 863600"/>
              <a:gd name="connsiteY34" fmla="*/ 330200 h 381489"/>
              <a:gd name="connsiteX35" fmla="*/ 0 w 863600"/>
              <a:gd name="connsiteY35" fmla="*/ 355600 h 38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3600" h="381489">
                <a:moveTo>
                  <a:pt x="0" y="355600"/>
                </a:moveTo>
                <a:lnTo>
                  <a:pt x="0" y="355600"/>
                </a:lnTo>
                <a:cubicBezTo>
                  <a:pt x="2117" y="302683"/>
                  <a:pt x="2577" y="249674"/>
                  <a:pt x="6350" y="196850"/>
                </a:cubicBezTo>
                <a:cubicBezTo>
                  <a:pt x="7538" y="180218"/>
                  <a:pt x="17624" y="172357"/>
                  <a:pt x="25400" y="158750"/>
                </a:cubicBezTo>
                <a:cubicBezTo>
                  <a:pt x="30096" y="150531"/>
                  <a:pt x="32040" y="140622"/>
                  <a:pt x="38100" y="133350"/>
                </a:cubicBezTo>
                <a:cubicBezTo>
                  <a:pt x="42986" y="127487"/>
                  <a:pt x="51287" y="125536"/>
                  <a:pt x="57150" y="120650"/>
                </a:cubicBezTo>
                <a:cubicBezTo>
                  <a:pt x="64049" y="114901"/>
                  <a:pt x="69382" y="107444"/>
                  <a:pt x="76200" y="101600"/>
                </a:cubicBezTo>
                <a:cubicBezTo>
                  <a:pt x="99740" y="81423"/>
                  <a:pt x="98538" y="85932"/>
                  <a:pt x="120650" y="69850"/>
                </a:cubicBezTo>
                <a:cubicBezTo>
                  <a:pt x="193702" y="16721"/>
                  <a:pt x="143751" y="40262"/>
                  <a:pt x="203200" y="25400"/>
                </a:cubicBezTo>
                <a:cubicBezTo>
                  <a:pt x="209694" y="23777"/>
                  <a:pt x="216263" y="22043"/>
                  <a:pt x="222250" y="19050"/>
                </a:cubicBezTo>
                <a:cubicBezTo>
                  <a:pt x="229076" y="15637"/>
                  <a:pt x="233712" y="7163"/>
                  <a:pt x="241300" y="6350"/>
                </a:cubicBezTo>
                <a:cubicBezTo>
                  <a:pt x="293958" y="708"/>
                  <a:pt x="347133" y="2117"/>
                  <a:pt x="400050" y="0"/>
                </a:cubicBezTo>
                <a:cubicBezTo>
                  <a:pt x="440267" y="4233"/>
                  <a:pt x="480601" y="7470"/>
                  <a:pt x="520700" y="12700"/>
                </a:cubicBezTo>
                <a:cubicBezTo>
                  <a:pt x="538963" y="15082"/>
                  <a:pt x="548275" y="20579"/>
                  <a:pt x="565150" y="25400"/>
                </a:cubicBezTo>
                <a:cubicBezTo>
                  <a:pt x="581262" y="30003"/>
                  <a:pt x="594375" y="31575"/>
                  <a:pt x="609600" y="38100"/>
                </a:cubicBezTo>
                <a:cubicBezTo>
                  <a:pt x="643467" y="52614"/>
                  <a:pt x="624266" y="48640"/>
                  <a:pt x="654050" y="57150"/>
                </a:cubicBezTo>
                <a:cubicBezTo>
                  <a:pt x="681151" y="64893"/>
                  <a:pt x="681738" y="63303"/>
                  <a:pt x="711200" y="69850"/>
                </a:cubicBezTo>
                <a:cubicBezTo>
                  <a:pt x="735120" y="75166"/>
                  <a:pt x="734436" y="75479"/>
                  <a:pt x="755650" y="82550"/>
                </a:cubicBezTo>
                <a:cubicBezTo>
                  <a:pt x="797927" y="124827"/>
                  <a:pt x="752396" y="84975"/>
                  <a:pt x="793750" y="107950"/>
                </a:cubicBezTo>
                <a:cubicBezTo>
                  <a:pt x="807093" y="115363"/>
                  <a:pt x="831850" y="133350"/>
                  <a:pt x="831850" y="133350"/>
                </a:cubicBezTo>
                <a:cubicBezTo>
                  <a:pt x="862091" y="178712"/>
                  <a:pt x="853548" y="156642"/>
                  <a:pt x="863600" y="196850"/>
                </a:cubicBezTo>
                <a:cubicBezTo>
                  <a:pt x="861483" y="232833"/>
                  <a:pt x="864676" y="269528"/>
                  <a:pt x="857250" y="304800"/>
                </a:cubicBezTo>
                <a:cubicBezTo>
                  <a:pt x="855678" y="312268"/>
                  <a:pt x="845026" y="314087"/>
                  <a:pt x="838200" y="317500"/>
                </a:cubicBezTo>
                <a:cubicBezTo>
                  <a:pt x="828005" y="322598"/>
                  <a:pt x="817123" y="326198"/>
                  <a:pt x="806450" y="330200"/>
                </a:cubicBezTo>
                <a:cubicBezTo>
                  <a:pt x="757527" y="348546"/>
                  <a:pt x="822048" y="322884"/>
                  <a:pt x="762000" y="342900"/>
                </a:cubicBezTo>
                <a:cubicBezTo>
                  <a:pt x="734983" y="351906"/>
                  <a:pt x="731480" y="358146"/>
                  <a:pt x="704850" y="361950"/>
                </a:cubicBezTo>
                <a:cubicBezTo>
                  <a:pt x="683792" y="364958"/>
                  <a:pt x="662517" y="366183"/>
                  <a:pt x="641350" y="368300"/>
                </a:cubicBezTo>
                <a:cubicBezTo>
                  <a:pt x="632883" y="370417"/>
                  <a:pt x="624610" y="373568"/>
                  <a:pt x="615950" y="374650"/>
                </a:cubicBezTo>
                <a:cubicBezTo>
                  <a:pt x="510546" y="387825"/>
                  <a:pt x="463319" y="378612"/>
                  <a:pt x="336550" y="374650"/>
                </a:cubicBezTo>
                <a:cubicBezTo>
                  <a:pt x="293512" y="360304"/>
                  <a:pt x="346016" y="376543"/>
                  <a:pt x="273050" y="361950"/>
                </a:cubicBezTo>
                <a:cubicBezTo>
                  <a:pt x="266486" y="360637"/>
                  <a:pt x="260564" y="356913"/>
                  <a:pt x="254000" y="355600"/>
                </a:cubicBezTo>
                <a:cubicBezTo>
                  <a:pt x="239324" y="352665"/>
                  <a:pt x="224313" y="351711"/>
                  <a:pt x="209550" y="349250"/>
                </a:cubicBezTo>
                <a:cubicBezTo>
                  <a:pt x="198904" y="347476"/>
                  <a:pt x="188484" y="344426"/>
                  <a:pt x="177800" y="342900"/>
                </a:cubicBezTo>
                <a:cubicBezTo>
                  <a:pt x="158825" y="340189"/>
                  <a:pt x="139649" y="339083"/>
                  <a:pt x="120650" y="336550"/>
                </a:cubicBezTo>
                <a:cubicBezTo>
                  <a:pt x="107888" y="334848"/>
                  <a:pt x="95250" y="332317"/>
                  <a:pt x="82550" y="330200"/>
                </a:cubicBezTo>
                <a:lnTo>
                  <a:pt x="0" y="355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43219" y="2292984"/>
            <a:ext cx="808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</a:t>
            </a:r>
            <a:r>
              <a:rPr lang="en-US" sz="2200" baseline="-25000" dirty="0" err="1" smtClean="0"/>
              <a:t>j</a:t>
            </a:r>
            <a:r>
              <a:rPr lang="en-US" sz="2200" baseline="-25000" dirty="0" smtClean="0"/>
              <a:t>, j+1</a:t>
            </a:r>
            <a:endParaRPr lang="en-US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4883056" y="1668852"/>
            <a:ext cx="75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  j+1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0556" y="1353644"/>
            <a:ext cx="516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E</a:t>
            </a:r>
            <a:r>
              <a:rPr lang="en-US" sz="2200" b="1" dirty="0" smtClean="0">
                <a:solidFill>
                  <a:srgbClr val="0000FF"/>
                </a:solidFill>
              </a:rPr>
              <a:t>x 1: </a:t>
            </a:r>
            <a:r>
              <a:rPr lang="en-US" sz="2200" dirty="0" smtClean="0"/>
              <a:t>(2, 2, n, n-1)-</a:t>
            </a:r>
            <a:r>
              <a:rPr lang="en-US" sz="2200" dirty="0" err="1" smtClean="0"/>
              <a:t>qCSP</a:t>
            </a:r>
            <a:r>
              <a:rPr lang="en-US" sz="2200" dirty="0" smtClean="0"/>
              <a:t> on a line </a:t>
            </a:r>
            <a:endParaRPr lang="en-US" sz="2200" dirty="0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4" y="2911380"/>
            <a:ext cx="6457142" cy="71455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9764" y="3694246"/>
            <a:ext cx="830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E</a:t>
            </a:r>
            <a:r>
              <a:rPr lang="en-US" sz="2200" b="1" dirty="0" smtClean="0">
                <a:solidFill>
                  <a:srgbClr val="0000FF"/>
                </a:solidFill>
              </a:rPr>
              <a:t>x 2: </a:t>
            </a:r>
            <a:r>
              <a:rPr lang="en-US" sz="2200" dirty="0" smtClean="0"/>
              <a:t>(2, 2, n, m)-</a:t>
            </a:r>
            <a:r>
              <a:rPr lang="en-US" sz="2200" dirty="0" err="1" smtClean="0"/>
              <a:t>qCSP</a:t>
            </a:r>
            <a:r>
              <a:rPr lang="en-US" sz="2200" dirty="0" smtClean="0"/>
              <a:t> with diagonal projectors:   </a:t>
            </a:r>
            <a:endParaRPr lang="en-US" sz="2200" dirty="0"/>
          </a:p>
        </p:txBody>
      </p: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9" y="4806524"/>
            <a:ext cx="7201415" cy="1769254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60" y="4270209"/>
            <a:ext cx="4006592" cy="53631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070904" y="5134329"/>
            <a:ext cx="127652" cy="254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7180" y="5096781"/>
            <a:ext cx="292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/>
              <a:t>m</a:t>
            </a:r>
            <a:endParaRPr lang="en-US" sz="1900" i="1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6231880" y="5794729"/>
            <a:ext cx="127652" cy="254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18156" y="5757181"/>
            <a:ext cx="292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/>
              <a:t>m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343190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PCP Theorem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999" y="1524997"/>
            <a:ext cx="84931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PCP Theorem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Safra</a:t>
            </a:r>
            <a:r>
              <a:rPr lang="en-US" sz="2200" dirty="0" smtClean="0">
                <a:solidFill>
                  <a:srgbClr val="000090"/>
                </a:solidFill>
              </a:rPr>
              <a:t>; 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-Lund-</a:t>
            </a:r>
            <a:r>
              <a:rPr lang="en-US" sz="2200" dirty="0" err="1" smtClean="0">
                <a:solidFill>
                  <a:srgbClr val="000090"/>
                </a:solidFill>
              </a:rPr>
              <a:t>Motwani</a:t>
            </a:r>
            <a:r>
              <a:rPr lang="en-US" sz="2200" dirty="0" smtClean="0">
                <a:solidFill>
                  <a:srgbClr val="000090"/>
                </a:solidFill>
              </a:rPr>
              <a:t>-Sudan-</a:t>
            </a:r>
            <a:r>
              <a:rPr lang="en-US" sz="2200" dirty="0" err="1" smtClean="0">
                <a:solidFill>
                  <a:srgbClr val="000090"/>
                </a:solidFill>
              </a:rPr>
              <a:t>Szegedy</a:t>
            </a:r>
            <a:r>
              <a:rPr lang="en-US" sz="2200" dirty="0" smtClean="0">
                <a:solidFill>
                  <a:srgbClr val="000090"/>
                </a:solidFill>
              </a:rPr>
              <a:t> 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98)</a:t>
            </a:r>
            <a:r>
              <a:rPr lang="en-US" sz="2500" dirty="0"/>
              <a:t> </a:t>
            </a:r>
            <a:r>
              <a:rPr lang="en-US" sz="2500" dirty="0" smtClean="0"/>
              <a:t>There is a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err="1" smtClean="0"/>
              <a:t>s.t.</a:t>
            </a:r>
            <a:r>
              <a:rPr lang="en-US" sz="2500" dirty="0"/>
              <a:t> </a:t>
            </a:r>
            <a:r>
              <a:rPr lang="en-US" sz="2500" dirty="0" smtClean="0"/>
              <a:t>it’s NP-hard to determine whether for a CSP, </a:t>
            </a:r>
            <a:r>
              <a:rPr lang="en-US" sz="2500" dirty="0" err="1">
                <a:solidFill>
                  <a:srgbClr val="FF0000"/>
                </a:solidFill>
              </a:rPr>
              <a:t>u</a:t>
            </a:r>
            <a:r>
              <a:rPr lang="en-US" sz="2500" dirty="0" err="1" smtClean="0">
                <a:solidFill>
                  <a:srgbClr val="FF0000"/>
                </a:solidFill>
              </a:rPr>
              <a:t>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 err="1">
                <a:solidFill>
                  <a:srgbClr val="FF0000"/>
                </a:solidFill>
              </a:rPr>
              <a:t>u</a:t>
            </a:r>
            <a:r>
              <a:rPr lang="en-US" sz="2500" dirty="0" err="1" smtClean="0">
                <a:solidFill>
                  <a:srgbClr val="FF0000"/>
                </a:solidFill>
              </a:rPr>
              <a:t>nsat</a:t>
            </a:r>
            <a:r>
              <a:rPr lang="en-US" sz="2500" dirty="0" smtClean="0">
                <a:solidFill>
                  <a:srgbClr val="FF0000"/>
                </a:solidFill>
              </a:rPr>
              <a:t> &gt;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endParaRPr lang="en-US" sz="2500" dirty="0" smtClean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764" y="3293512"/>
            <a:ext cx="898423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Compare with Cook-Levin </a:t>
            </a:r>
            <a:r>
              <a:rPr lang="en-US" sz="2500" dirty="0" err="1"/>
              <a:t>t</a:t>
            </a:r>
            <a:r>
              <a:rPr lang="en-US" sz="2500" dirty="0" err="1" smtClean="0"/>
              <a:t>hm</a:t>
            </a:r>
            <a:r>
              <a:rPr lang="en-US" sz="2500" dirty="0" smtClean="0"/>
              <a:t>: </a:t>
            </a:r>
          </a:p>
          <a:p>
            <a:r>
              <a:rPr lang="en-US" sz="2500" dirty="0" smtClean="0"/>
              <a:t>     It’s NP-hard to determine whether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&gt; 1/m</a:t>
            </a:r>
            <a:r>
              <a:rPr lang="en-US" sz="2500" dirty="0" smtClean="0"/>
              <a:t>. </a:t>
            </a:r>
          </a:p>
          <a:p>
            <a:endParaRPr lang="en-US" sz="1000" dirty="0"/>
          </a:p>
          <a:p>
            <a:r>
              <a:rPr lang="en-US" sz="2500" dirty="0" smtClean="0"/>
              <a:t>-   Equivalent to the existence of </a:t>
            </a:r>
            <a:r>
              <a:rPr lang="en-US" sz="2500" b="1" dirty="0" smtClean="0">
                <a:solidFill>
                  <a:srgbClr val="0000FF"/>
                </a:solidFill>
              </a:rPr>
              <a:t>P</a:t>
            </a:r>
            <a:r>
              <a:rPr lang="en-US" sz="2500" dirty="0" smtClean="0"/>
              <a:t>robabilistically </a:t>
            </a:r>
            <a:r>
              <a:rPr lang="en-US" sz="2500" b="1" dirty="0">
                <a:solidFill>
                  <a:srgbClr val="0000FF"/>
                </a:solidFill>
              </a:rPr>
              <a:t>C</a:t>
            </a:r>
            <a:r>
              <a:rPr lang="en-US" sz="2500" dirty="0" smtClean="0"/>
              <a:t>heckable </a:t>
            </a:r>
            <a:r>
              <a:rPr lang="en-US" sz="2500" b="1" dirty="0">
                <a:solidFill>
                  <a:srgbClr val="0000FF"/>
                </a:solidFill>
              </a:rPr>
              <a:t>P</a:t>
            </a:r>
            <a:r>
              <a:rPr lang="en-US" sz="2500" dirty="0" smtClean="0"/>
              <a:t>roofs </a:t>
            </a:r>
          </a:p>
          <a:p>
            <a:r>
              <a:rPr lang="en-US" sz="2500" dirty="0" smtClean="0"/>
              <a:t>     for NP. </a:t>
            </a: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-   (</a:t>
            </a:r>
            <a:r>
              <a:rPr lang="en-US" sz="2200" dirty="0" err="1" smtClean="0">
                <a:solidFill>
                  <a:srgbClr val="000090"/>
                </a:solidFill>
              </a:rPr>
              <a:t>Dinur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07) </a:t>
            </a:r>
            <a:r>
              <a:rPr lang="en-US" sz="2500" dirty="0" smtClean="0"/>
              <a:t>Combinatorial proof. </a:t>
            </a:r>
            <a:endParaRPr lang="en-US" sz="2500" dirty="0">
              <a:solidFill>
                <a:srgbClr val="00009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000000"/>
                </a:solidFill>
              </a:rPr>
              <a:t>Central tool in the theory of </a:t>
            </a:r>
            <a:r>
              <a:rPr lang="en-US" sz="2500" dirty="0" smtClean="0">
                <a:solidFill>
                  <a:srgbClr val="0000FF"/>
                </a:solidFill>
              </a:rPr>
              <a:t>hardness of approximation.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    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374" y="1468680"/>
            <a:ext cx="8540750" cy="14681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Example: Graph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Coloring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Cook-Levin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Thm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53" y="1399502"/>
            <a:ext cx="847547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Local Hamiltonian Problem</a:t>
            </a:r>
          </a:p>
          <a:p>
            <a:endParaRPr lang="en-US" sz="2500" dirty="0" smtClean="0"/>
          </a:p>
          <a:p>
            <a:r>
              <a:rPr lang="en-US" sz="2500" dirty="0" smtClean="0"/>
              <a:t>Given a (k, d, n, m)-</a:t>
            </a:r>
            <a:r>
              <a:rPr lang="en-US" sz="2500" dirty="0" err="1" smtClean="0"/>
              <a:t>qcsp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H </a:t>
            </a:r>
            <a:r>
              <a:rPr lang="en-US" sz="2500" dirty="0" smtClean="0"/>
              <a:t>with constant </a:t>
            </a:r>
            <a:r>
              <a:rPr lang="en-US" sz="2500" i="1" dirty="0" smtClean="0"/>
              <a:t>k, d</a:t>
            </a:r>
            <a:r>
              <a:rPr lang="en-US" sz="2500" dirty="0" smtClean="0"/>
              <a:t> and m = poly(n), decide if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(H)=0</a:t>
            </a:r>
            <a:r>
              <a:rPr lang="en-US" sz="2500" dirty="0"/>
              <a:t> </a:t>
            </a:r>
            <a:r>
              <a:rPr lang="en-US" sz="2500" dirty="0" smtClean="0"/>
              <a:t>or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(H)&gt;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endParaRPr lang="en-US" sz="1500" dirty="0">
              <a:solidFill>
                <a:srgbClr val="008000"/>
              </a:solidFill>
            </a:endParaRPr>
          </a:p>
          <a:p>
            <a:endParaRPr lang="en-US" sz="1500" dirty="0" smtClean="0">
              <a:solidFill>
                <a:srgbClr val="008000"/>
              </a:solidFill>
            </a:endParaRPr>
          </a:p>
          <a:p>
            <a:r>
              <a:rPr lang="en-US" sz="2500" dirty="0" err="1" smtClean="0">
                <a:solidFill>
                  <a:srgbClr val="008000"/>
                </a:solidFill>
              </a:rPr>
              <a:t>Thm</a:t>
            </a:r>
            <a:r>
              <a:rPr lang="en-US" sz="2500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 ‘99) </a:t>
            </a:r>
            <a:r>
              <a:rPr lang="en-US" sz="2500" dirty="0" smtClean="0"/>
              <a:t>The local Hamiltonian problem is </a:t>
            </a:r>
          </a:p>
          <a:p>
            <a:r>
              <a:rPr lang="en-US" sz="2500" dirty="0" smtClean="0"/>
              <a:t>QMA-complete for 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r>
              <a:rPr lang="en-US" sz="2500" dirty="0" smtClean="0">
                <a:solidFill>
                  <a:srgbClr val="FF0000"/>
                </a:solidFill>
              </a:rPr>
              <a:t> = 1/poly(n)</a:t>
            </a:r>
          </a:p>
          <a:p>
            <a:endParaRPr lang="en-US" sz="2500" dirty="0" smtClean="0">
              <a:solidFill>
                <a:srgbClr val="008000"/>
              </a:solidFill>
            </a:endParaRPr>
          </a:p>
          <a:p>
            <a:endParaRPr lang="en-US" sz="1000" dirty="0" smtClean="0">
              <a:solidFill>
                <a:srgbClr val="008000"/>
              </a:solidFill>
            </a:endParaRPr>
          </a:p>
          <a:p>
            <a:r>
              <a:rPr lang="en-US" sz="2500" dirty="0" smtClean="0">
                <a:solidFill>
                  <a:srgbClr val="008000"/>
                </a:solidFill>
              </a:rPr>
              <a:t>QMA </a:t>
            </a:r>
            <a:r>
              <a:rPr lang="en-US" sz="2500" dirty="0" smtClean="0"/>
              <a:t>is the quantum analogue </a:t>
            </a:r>
          </a:p>
          <a:p>
            <a:r>
              <a:rPr lang="en-US" sz="2500" dirty="0" smtClean="0"/>
              <a:t>of NP, where the proof and the </a:t>
            </a:r>
          </a:p>
          <a:p>
            <a:r>
              <a:rPr lang="en-US" sz="2500" dirty="0" smtClean="0"/>
              <a:t>computation are quantum.</a:t>
            </a:r>
          </a:p>
        </p:txBody>
      </p: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5089360" y="4404618"/>
            <a:ext cx="3231038" cy="1587850"/>
            <a:chOff x="1565" y="1071"/>
            <a:chExt cx="2400" cy="1217"/>
          </a:xfrm>
        </p:grpSpPr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1565" y="1071"/>
              <a:ext cx="2268" cy="998"/>
              <a:chOff x="3334" y="1702"/>
              <a:chExt cx="2268" cy="2085"/>
            </a:xfrm>
          </p:grpSpPr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auto">
              <a:xfrm>
                <a:off x="5077" y="1702"/>
                <a:ext cx="68" cy="8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pt-BR" sz="36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  <a:ea typeface="+mn-ea"/>
                </a:endParaRPr>
              </a:p>
            </p:txBody>
          </p:sp>
          <p:sp>
            <p:nvSpPr>
              <p:cNvPr id="19" name="Rectangle 56"/>
              <p:cNvSpPr>
                <a:spLocks noChangeArrowheads="1"/>
              </p:cNvSpPr>
              <p:nvPr/>
            </p:nvSpPr>
            <p:spPr bwMode="auto">
              <a:xfrm>
                <a:off x="3334" y="1842"/>
                <a:ext cx="2268" cy="1945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0" name="Oval 57"/>
              <p:cNvSpPr>
                <a:spLocks noChangeArrowheads="1"/>
              </p:cNvSpPr>
              <p:nvPr/>
            </p:nvSpPr>
            <p:spPr bwMode="auto">
              <a:xfrm>
                <a:off x="3589" y="3566"/>
                <a:ext cx="87" cy="116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1" name="Oval 58"/>
              <p:cNvSpPr>
                <a:spLocks noChangeArrowheads="1"/>
              </p:cNvSpPr>
              <p:nvPr/>
            </p:nvSpPr>
            <p:spPr bwMode="auto">
              <a:xfrm>
                <a:off x="4020" y="3566"/>
                <a:ext cx="86" cy="116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2" name="Oval 59"/>
              <p:cNvSpPr>
                <a:spLocks noChangeArrowheads="1"/>
              </p:cNvSpPr>
              <p:nvPr/>
            </p:nvSpPr>
            <p:spPr bwMode="auto">
              <a:xfrm>
                <a:off x="4479" y="3566"/>
                <a:ext cx="86" cy="116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3" name="Oval 60"/>
              <p:cNvSpPr>
                <a:spLocks noChangeArrowheads="1"/>
              </p:cNvSpPr>
              <p:nvPr/>
            </p:nvSpPr>
            <p:spPr bwMode="auto">
              <a:xfrm>
                <a:off x="4967" y="3566"/>
                <a:ext cx="86" cy="116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4" name="Oval 61"/>
              <p:cNvSpPr>
                <a:spLocks noChangeArrowheads="1"/>
              </p:cNvSpPr>
              <p:nvPr/>
            </p:nvSpPr>
            <p:spPr bwMode="auto">
              <a:xfrm>
                <a:off x="5427" y="3566"/>
                <a:ext cx="86" cy="116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5" name="Line 62"/>
              <p:cNvSpPr>
                <a:spLocks noChangeShapeType="1"/>
              </p:cNvSpPr>
              <p:nvPr/>
            </p:nvSpPr>
            <p:spPr bwMode="auto">
              <a:xfrm flipV="1">
                <a:off x="3618" y="1972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63"/>
              <p:cNvSpPr>
                <a:spLocks noChangeShapeType="1"/>
              </p:cNvSpPr>
              <p:nvPr/>
            </p:nvSpPr>
            <p:spPr bwMode="auto">
              <a:xfrm flipV="1">
                <a:off x="4048" y="1972"/>
                <a:ext cx="0" cy="159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64"/>
              <p:cNvSpPr>
                <a:spLocks noChangeShapeType="1"/>
              </p:cNvSpPr>
              <p:nvPr/>
            </p:nvSpPr>
            <p:spPr bwMode="auto">
              <a:xfrm flipV="1">
                <a:off x="4508" y="1972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65"/>
              <p:cNvSpPr>
                <a:spLocks noChangeShapeType="1"/>
              </p:cNvSpPr>
              <p:nvPr/>
            </p:nvSpPr>
            <p:spPr bwMode="auto">
              <a:xfrm flipV="1">
                <a:off x="4996" y="1972"/>
                <a:ext cx="0" cy="159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66"/>
              <p:cNvSpPr>
                <a:spLocks noChangeShapeType="1"/>
              </p:cNvSpPr>
              <p:nvPr/>
            </p:nvSpPr>
            <p:spPr bwMode="auto">
              <a:xfrm flipV="1">
                <a:off x="5456" y="1972"/>
                <a:ext cx="0" cy="159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Rectangle 67"/>
              <p:cNvSpPr>
                <a:spLocks noChangeArrowheads="1"/>
              </p:cNvSpPr>
              <p:nvPr/>
            </p:nvSpPr>
            <p:spPr bwMode="auto">
              <a:xfrm>
                <a:off x="3560" y="3411"/>
                <a:ext cx="546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1" name="Rectangle 68"/>
              <p:cNvSpPr>
                <a:spLocks noChangeArrowheads="1"/>
              </p:cNvSpPr>
              <p:nvPr/>
            </p:nvSpPr>
            <p:spPr bwMode="auto">
              <a:xfrm>
                <a:off x="4479" y="3100"/>
                <a:ext cx="546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2" name="Rectangle 69"/>
              <p:cNvSpPr>
                <a:spLocks noChangeArrowheads="1"/>
              </p:cNvSpPr>
              <p:nvPr/>
            </p:nvSpPr>
            <p:spPr bwMode="auto">
              <a:xfrm>
                <a:off x="4967" y="3249"/>
                <a:ext cx="546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3" name="Rectangle 70"/>
              <p:cNvSpPr>
                <a:spLocks noChangeArrowheads="1"/>
              </p:cNvSpPr>
              <p:nvPr/>
            </p:nvSpPr>
            <p:spPr bwMode="auto">
              <a:xfrm>
                <a:off x="3560" y="2432"/>
                <a:ext cx="546" cy="11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4" name="Rectangle 71"/>
              <p:cNvSpPr>
                <a:spLocks noChangeArrowheads="1"/>
              </p:cNvSpPr>
              <p:nvPr/>
            </p:nvSpPr>
            <p:spPr bwMode="auto">
              <a:xfrm>
                <a:off x="4014" y="2886"/>
                <a:ext cx="546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5" name="Rectangle 72"/>
              <p:cNvSpPr>
                <a:spLocks noChangeArrowheads="1"/>
              </p:cNvSpPr>
              <p:nvPr/>
            </p:nvSpPr>
            <p:spPr bwMode="auto">
              <a:xfrm>
                <a:off x="4468" y="2614"/>
                <a:ext cx="546" cy="11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6" name="Rectangle 73"/>
              <p:cNvSpPr>
                <a:spLocks noChangeArrowheads="1"/>
              </p:cNvSpPr>
              <p:nvPr/>
            </p:nvSpPr>
            <p:spPr bwMode="auto">
              <a:xfrm>
                <a:off x="4468" y="2251"/>
                <a:ext cx="546" cy="11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7" name="Rectangle 74"/>
              <p:cNvSpPr>
                <a:spLocks noChangeArrowheads="1"/>
              </p:cNvSpPr>
              <p:nvPr/>
            </p:nvSpPr>
            <p:spPr bwMode="auto">
              <a:xfrm>
                <a:off x="4967" y="2115"/>
                <a:ext cx="545" cy="11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8" name="Text Box 75"/>
              <p:cNvSpPr txBox="1">
                <a:spLocks noChangeArrowheads="1"/>
              </p:cNvSpPr>
              <p:nvPr/>
            </p:nvSpPr>
            <p:spPr bwMode="auto">
              <a:xfrm>
                <a:off x="3605" y="3022"/>
                <a:ext cx="408" cy="6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U</a:t>
                </a:r>
                <a:r>
                  <a:rPr lang="en-US" sz="2800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1</a:t>
                </a:r>
                <a:endPara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39" name="Text Box 76"/>
              <p:cNvSpPr txBox="1">
                <a:spLocks noChangeArrowheads="1"/>
              </p:cNvSpPr>
              <p:nvPr/>
            </p:nvSpPr>
            <p:spPr bwMode="auto">
              <a:xfrm>
                <a:off x="3650" y="2070"/>
                <a:ext cx="409" cy="6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….</a:t>
                </a:r>
                <a:endPara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endParaRPr>
              </a:p>
            </p:txBody>
          </p:sp>
          <p:sp>
            <p:nvSpPr>
              <p:cNvPr id="40" name="Text Box 77"/>
              <p:cNvSpPr txBox="1">
                <a:spLocks noChangeArrowheads="1"/>
              </p:cNvSpPr>
              <p:nvPr/>
            </p:nvSpPr>
            <p:spPr bwMode="auto">
              <a:xfrm>
                <a:off x="4967" y="2385"/>
                <a:ext cx="411" cy="6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U</a:t>
                </a:r>
                <a:r>
                  <a:rPr lang="en-US" sz="2800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5</a:t>
                </a:r>
                <a:endPara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41" name="Text Box 78"/>
              <p:cNvSpPr txBox="1">
                <a:spLocks noChangeArrowheads="1"/>
              </p:cNvSpPr>
              <p:nvPr/>
            </p:nvSpPr>
            <p:spPr bwMode="auto">
              <a:xfrm>
                <a:off x="4059" y="2569"/>
                <a:ext cx="408" cy="6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U</a:t>
                </a:r>
                <a:r>
                  <a:rPr lang="en-US" sz="2800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4</a:t>
                </a:r>
                <a:endPara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42" name="Text Box 79"/>
              <p:cNvSpPr txBox="1">
                <a:spLocks noChangeArrowheads="1"/>
              </p:cNvSpPr>
              <p:nvPr/>
            </p:nvSpPr>
            <p:spPr bwMode="auto">
              <a:xfrm>
                <a:off x="4512" y="2749"/>
                <a:ext cx="409" cy="6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U</a:t>
                </a:r>
                <a:r>
                  <a:rPr lang="en-US" sz="2800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3</a:t>
                </a:r>
                <a:endParaRPr lang="en-US" sz="2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43" name="Text Box 80"/>
              <p:cNvSpPr txBox="1">
                <a:spLocks noChangeArrowheads="1"/>
              </p:cNvSpPr>
              <p:nvPr/>
            </p:nvSpPr>
            <p:spPr bwMode="auto">
              <a:xfrm>
                <a:off x="5014" y="2887"/>
                <a:ext cx="407" cy="6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U</a:t>
                </a:r>
                <a:r>
                  <a:rPr lang="en-US" sz="2800" baseline="-25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rPr>
                  <a:t>2</a:t>
                </a:r>
                <a:endPara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</p:grpSp>
        <p:sp>
          <p:nvSpPr>
            <p:cNvPr id="14" name="Freeform 81"/>
            <p:cNvSpPr>
              <a:spLocks/>
            </p:cNvSpPr>
            <p:nvPr/>
          </p:nvSpPr>
          <p:spPr bwMode="auto">
            <a:xfrm>
              <a:off x="2653" y="2115"/>
              <a:ext cx="1312" cy="170"/>
            </a:xfrm>
            <a:custGeom>
              <a:avLst/>
              <a:gdLst>
                <a:gd name="T0" fmla="*/ 0 w 1312"/>
                <a:gd name="T1" fmla="*/ 0 h 170"/>
                <a:gd name="T2" fmla="*/ 74 w 1312"/>
                <a:gd name="T3" fmla="*/ 64 h 170"/>
                <a:gd name="T4" fmla="*/ 357 w 1312"/>
                <a:gd name="T5" fmla="*/ 37 h 170"/>
                <a:gd name="T6" fmla="*/ 576 w 1312"/>
                <a:gd name="T7" fmla="*/ 28 h 170"/>
                <a:gd name="T8" fmla="*/ 604 w 1312"/>
                <a:gd name="T9" fmla="*/ 55 h 170"/>
                <a:gd name="T10" fmla="*/ 613 w 1312"/>
                <a:gd name="T11" fmla="*/ 82 h 170"/>
                <a:gd name="T12" fmla="*/ 668 w 1312"/>
                <a:gd name="T13" fmla="*/ 55 h 170"/>
                <a:gd name="T14" fmla="*/ 741 w 1312"/>
                <a:gd name="T15" fmla="*/ 37 h 170"/>
                <a:gd name="T16" fmla="*/ 887 w 1312"/>
                <a:gd name="T17" fmla="*/ 73 h 170"/>
                <a:gd name="T18" fmla="*/ 1034 w 1312"/>
                <a:gd name="T19" fmla="*/ 128 h 170"/>
                <a:gd name="T20" fmla="*/ 1098 w 1312"/>
                <a:gd name="T21" fmla="*/ 156 h 170"/>
                <a:gd name="T22" fmla="*/ 1299 w 1312"/>
                <a:gd name="T23" fmla="*/ 119 h 170"/>
                <a:gd name="T24" fmla="*/ 1308 w 1312"/>
                <a:gd name="T25" fmla="*/ 55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2"/>
                <a:gd name="T40" fmla="*/ 0 h 170"/>
                <a:gd name="T41" fmla="*/ 1312 w 1312"/>
                <a:gd name="T42" fmla="*/ 170 h 1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2" h="170">
                  <a:moveTo>
                    <a:pt x="0" y="0"/>
                  </a:moveTo>
                  <a:cubicBezTo>
                    <a:pt x="15" y="43"/>
                    <a:pt x="37" y="40"/>
                    <a:pt x="74" y="64"/>
                  </a:cubicBezTo>
                  <a:cubicBezTo>
                    <a:pt x="170" y="58"/>
                    <a:pt x="262" y="46"/>
                    <a:pt x="357" y="37"/>
                  </a:cubicBezTo>
                  <a:cubicBezTo>
                    <a:pt x="432" y="12"/>
                    <a:pt x="498" y="20"/>
                    <a:pt x="576" y="28"/>
                  </a:cubicBezTo>
                  <a:cubicBezTo>
                    <a:pt x="585" y="37"/>
                    <a:pt x="597" y="44"/>
                    <a:pt x="604" y="55"/>
                  </a:cubicBezTo>
                  <a:cubicBezTo>
                    <a:pt x="609" y="63"/>
                    <a:pt x="605" y="78"/>
                    <a:pt x="613" y="82"/>
                  </a:cubicBezTo>
                  <a:cubicBezTo>
                    <a:pt x="624" y="88"/>
                    <a:pt x="663" y="57"/>
                    <a:pt x="668" y="55"/>
                  </a:cubicBezTo>
                  <a:cubicBezTo>
                    <a:pt x="692" y="47"/>
                    <a:pt x="741" y="37"/>
                    <a:pt x="741" y="37"/>
                  </a:cubicBezTo>
                  <a:cubicBezTo>
                    <a:pt x="791" y="45"/>
                    <a:pt x="839" y="57"/>
                    <a:pt x="887" y="73"/>
                  </a:cubicBezTo>
                  <a:cubicBezTo>
                    <a:pt x="934" y="105"/>
                    <a:pt x="982" y="102"/>
                    <a:pt x="1034" y="128"/>
                  </a:cubicBezTo>
                  <a:cubicBezTo>
                    <a:pt x="1079" y="150"/>
                    <a:pt x="1057" y="141"/>
                    <a:pt x="1098" y="156"/>
                  </a:cubicBezTo>
                  <a:cubicBezTo>
                    <a:pt x="1174" y="151"/>
                    <a:pt x="1245" y="170"/>
                    <a:pt x="1299" y="119"/>
                  </a:cubicBezTo>
                  <a:cubicBezTo>
                    <a:pt x="1312" y="80"/>
                    <a:pt x="1308" y="101"/>
                    <a:pt x="1308" y="55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auto">
            <a:xfrm>
              <a:off x="1655" y="2160"/>
              <a:ext cx="773" cy="128"/>
            </a:xfrm>
            <a:custGeom>
              <a:avLst/>
              <a:gdLst>
                <a:gd name="T0" fmla="*/ 13 w 773"/>
                <a:gd name="T1" fmla="*/ 0 h 128"/>
                <a:gd name="T2" fmla="*/ 40 w 773"/>
                <a:gd name="T3" fmla="*/ 73 h 128"/>
                <a:gd name="T4" fmla="*/ 214 w 773"/>
                <a:gd name="T5" fmla="*/ 46 h 128"/>
                <a:gd name="T6" fmla="*/ 306 w 773"/>
                <a:gd name="T7" fmla="*/ 64 h 128"/>
                <a:gd name="T8" fmla="*/ 342 w 773"/>
                <a:gd name="T9" fmla="*/ 119 h 128"/>
                <a:gd name="T10" fmla="*/ 443 w 773"/>
                <a:gd name="T11" fmla="*/ 37 h 128"/>
                <a:gd name="T12" fmla="*/ 580 w 773"/>
                <a:gd name="T13" fmla="*/ 73 h 128"/>
                <a:gd name="T14" fmla="*/ 616 w 773"/>
                <a:gd name="T15" fmla="*/ 101 h 128"/>
                <a:gd name="T16" fmla="*/ 708 w 773"/>
                <a:gd name="T17" fmla="*/ 128 h 128"/>
                <a:gd name="T18" fmla="*/ 763 w 773"/>
                <a:gd name="T19" fmla="*/ 55 h 128"/>
                <a:gd name="T20" fmla="*/ 772 w 773"/>
                <a:gd name="T21" fmla="*/ 18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3"/>
                <a:gd name="T34" fmla="*/ 0 h 128"/>
                <a:gd name="T35" fmla="*/ 773 w 773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3" h="128">
                  <a:moveTo>
                    <a:pt x="13" y="0"/>
                  </a:moveTo>
                  <a:cubicBezTo>
                    <a:pt x="0" y="40"/>
                    <a:pt x="5" y="50"/>
                    <a:pt x="40" y="73"/>
                  </a:cubicBezTo>
                  <a:cubicBezTo>
                    <a:pt x="98" y="63"/>
                    <a:pt x="155" y="53"/>
                    <a:pt x="214" y="46"/>
                  </a:cubicBezTo>
                  <a:cubicBezTo>
                    <a:pt x="245" y="50"/>
                    <a:pt x="284" y="42"/>
                    <a:pt x="306" y="64"/>
                  </a:cubicBezTo>
                  <a:cubicBezTo>
                    <a:pt x="321" y="79"/>
                    <a:pt x="342" y="119"/>
                    <a:pt x="342" y="119"/>
                  </a:cubicBezTo>
                  <a:cubicBezTo>
                    <a:pt x="372" y="74"/>
                    <a:pt x="393" y="49"/>
                    <a:pt x="443" y="37"/>
                  </a:cubicBezTo>
                  <a:cubicBezTo>
                    <a:pt x="485" y="45"/>
                    <a:pt x="540" y="51"/>
                    <a:pt x="580" y="73"/>
                  </a:cubicBezTo>
                  <a:cubicBezTo>
                    <a:pt x="593" y="80"/>
                    <a:pt x="603" y="93"/>
                    <a:pt x="616" y="101"/>
                  </a:cubicBezTo>
                  <a:cubicBezTo>
                    <a:pt x="642" y="116"/>
                    <a:pt x="679" y="119"/>
                    <a:pt x="708" y="128"/>
                  </a:cubicBezTo>
                  <a:cubicBezTo>
                    <a:pt x="737" y="99"/>
                    <a:pt x="736" y="81"/>
                    <a:pt x="763" y="55"/>
                  </a:cubicBezTo>
                  <a:cubicBezTo>
                    <a:pt x="773" y="25"/>
                    <a:pt x="772" y="37"/>
                    <a:pt x="772" y="18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8353" y="3136195"/>
            <a:ext cx="6656647" cy="9525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87333" y="6297774"/>
            <a:ext cx="966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input</a:t>
            </a:r>
            <a:endParaRPr lang="en-US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7836965" y="6206983"/>
            <a:ext cx="966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proof</a:t>
            </a:r>
            <a:endParaRPr lang="en-US" sz="2200" dirty="0"/>
          </a:p>
        </p:txBody>
      </p:sp>
      <p:cxnSp>
        <p:nvCxnSpPr>
          <p:cNvPr id="6" name="Straight Arrow Connector 5"/>
          <p:cNvCxnSpPr>
            <a:stCxn id="3" idx="0"/>
            <a:endCxn id="15" idx="4"/>
          </p:cNvCxnSpPr>
          <p:nvPr/>
        </p:nvCxnSpPr>
        <p:spPr>
          <a:xfrm flipV="1">
            <a:off x="4970766" y="5980725"/>
            <a:ext cx="700181" cy="317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435901" y="5980725"/>
            <a:ext cx="884497" cy="317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298222" y="2088444"/>
            <a:ext cx="381000" cy="211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8353" y="1789614"/>
            <a:ext cx="1025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locality</a:t>
            </a:r>
            <a:endParaRPr lang="en-US" sz="22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883833" y="2060222"/>
            <a:ext cx="352778" cy="211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36611" y="1789614"/>
            <a:ext cx="160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</a:t>
            </a:r>
            <a:r>
              <a:rPr lang="en-US" sz="2200" dirty="0" smtClean="0"/>
              <a:t>ocal dim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636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62995</TotalTime>
  <Words>4112</Words>
  <Application>Microsoft Macintosh PowerPoint</Application>
  <PresentationFormat>On-screen Show (4:3)</PresentationFormat>
  <Paragraphs>778</Paragraphs>
  <Slides>58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754</cp:revision>
  <dcterms:created xsi:type="dcterms:W3CDTF">2010-12-27T22:23:58Z</dcterms:created>
  <dcterms:modified xsi:type="dcterms:W3CDTF">2014-06-05T09:43:03Z</dcterms:modified>
</cp:coreProperties>
</file>